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Lst>
  <p:notesMasterIdLst>
    <p:notesMasterId r:id="rId32"/>
  </p:notesMasterIdLst>
  <p:handoutMasterIdLst>
    <p:handoutMasterId r:id="rId33"/>
  </p:handoutMasterIdLst>
  <p:sldIdLst>
    <p:sldId id="403" r:id="rId2"/>
    <p:sldId id="453" r:id="rId3"/>
    <p:sldId id="452" r:id="rId4"/>
    <p:sldId id="454" r:id="rId5"/>
    <p:sldId id="448" r:id="rId6"/>
    <p:sldId id="444" r:id="rId7"/>
    <p:sldId id="440" r:id="rId8"/>
    <p:sldId id="441" r:id="rId9"/>
    <p:sldId id="442" r:id="rId10"/>
    <p:sldId id="383" r:id="rId11"/>
    <p:sldId id="438" r:id="rId12"/>
    <p:sldId id="458" r:id="rId13"/>
    <p:sldId id="395" r:id="rId14"/>
    <p:sldId id="404" r:id="rId15"/>
    <p:sldId id="402" r:id="rId16"/>
    <p:sldId id="445" r:id="rId17"/>
    <p:sldId id="455" r:id="rId18"/>
    <p:sldId id="457" r:id="rId19"/>
    <p:sldId id="406" r:id="rId20"/>
    <p:sldId id="425" r:id="rId21"/>
    <p:sldId id="427" r:id="rId22"/>
    <p:sldId id="428" r:id="rId23"/>
    <p:sldId id="429" r:id="rId24"/>
    <p:sldId id="430" r:id="rId25"/>
    <p:sldId id="460" r:id="rId26"/>
    <p:sldId id="459" r:id="rId27"/>
    <p:sldId id="461" r:id="rId28"/>
    <p:sldId id="462" r:id="rId29"/>
    <p:sldId id="456" r:id="rId30"/>
    <p:sldId id="446" r:id="rId31"/>
  </p:sldIdLst>
  <p:sldSz cx="9144000" cy="6858000" type="screen4x3"/>
  <p:notesSz cx="6858000" cy="92964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C0C0"/>
    <a:srgbClr val="005DAA"/>
    <a:srgbClr val="0033CC"/>
    <a:srgbClr val="FF3300"/>
    <a:srgbClr val="FFCC66"/>
    <a:srgbClr val="000000"/>
    <a:srgbClr val="00CC00"/>
    <a:srgbClr val="00A5E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2057" autoAdjust="0"/>
    <p:restoredTop sz="72773" autoAdjust="0"/>
  </p:normalViewPr>
  <p:slideViewPr>
    <p:cSldViewPr snapToGrid="0">
      <p:cViewPr>
        <p:scale>
          <a:sx n="66" d="100"/>
          <a:sy n="66" d="100"/>
        </p:scale>
        <p:origin x="-1026" y="132"/>
      </p:cViewPr>
      <p:guideLst>
        <p:guide orient="horz" pos="2160"/>
        <p:guide pos="2880"/>
      </p:guideLst>
    </p:cSldViewPr>
  </p:slideViewPr>
  <p:outlineViewPr>
    <p:cViewPr>
      <p:scale>
        <a:sx n="33" d="100"/>
        <a:sy n="33" d="100"/>
      </p:scale>
      <p:origin x="42" y="0"/>
    </p:cViewPr>
  </p:outlineViewPr>
  <p:notesTextViewPr>
    <p:cViewPr>
      <p:scale>
        <a:sx n="100" d="100"/>
        <a:sy n="100" d="100"/>
      </p:scale>
      <p:origin x="0" y="0"/>
    </p:cViewPr>
  </p:notesTextViewPr>
  <p:sorterViewPr>
    <p:cViewPr>
      <p:scale>
        <a:sx n="100" d="100"/>
        <a:sy n="100" d="100"/>
      </p:scale>
      <p:origin x="0" y="1212"/>
    </p:cViewPr>
  </p:sorterViewPr>
  <p:notesViewPr>
    <p:cSldViewPr snapToGrid="0">
      <p:cViewPr varScale="1">
        <p:scale>
          <a:sx n="52" d="100"/>
          <a:sy n="52" d="100"/>
        </p:scale>
        <p:origin x="-1812" y="-102"/>
      </p:cViewPr>
      <p:guideLst>
        <p:guide orient="horz" pos="2929"/>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2973388" cy="465138"/>
          </a:xfrm>
          <a:prstGeom prst="rect">
            <a:avLst/>
          </a:prstGeom>
          <a:noFill/>
          <a:ln w="9525">
            <a:noFill/>
            <a:miter lim="800000"/>
            <a:headEnd/>
            <a:tailEnd/>
          </a:ln>
          <a:effectLst/>
        </p:spPr>
        <p:txBody>
          <a:bodyPr vert="horz" wrap="square" lIns="92876" tIns="46437" rIns="92876" bIns="46437"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53251" name="Rectangle 3"/>
          <p:cNvSpPr>
            <a:spLocks noGrp="1" noChangeArrowheads="1"/>
          </p:cNvSpPr>
          <p:nvPr>
            <p:ph type="dt" sz="quarter" idx="1"/>
          </p:nvPr>
        </p:nvSpPr>
        <p:spPr bwMode="auto">
          <a:xfrm>
            <a:off x="3884613" y="0"/>
            <a:ext cx="2973387" cy="465138"/>
          </a:xfrm>
          <a:prstGeom prst="rect">
            <a:avLst/>
          </a:prstGeom>
          <a:noFill/>
          <a:ln w="9525">
            <a:noFill/>
            <a:miter lim="800000"/>
            <a:headEnd/>
            <a:tailEnd/>
          </a:ln>
          <a:effectLst/>
        </p:spPr>
        <p:txBody>
          <a:bodyPr vert="horz" wrap="square" lIns="92876" tIns="46437" rIns="92876" bIns="46437"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3252" name="Rectangle 4"/>
          <p:cNvSpPr>
            <a:spLocks noGrp="1" noChangeArrowheads="1"/>
          </p:cNvSpPr>
          <p:nvPr>
            <p:ph type="ftr" sz="quarter" idx="2"/>
          </p:nvPr>
        </p:nvSpPr>
        <p:spPr bwMode="auto">
          <a:xfrm>
            <a:off x="0" y="8831263"/>
            <a:ext cx="2973388" cy="465137"/>
          </a:xfrm>
          <a:prstGeom prst="rect">
            <a:avLst/>
          </a:prstGeom>
          <a:noFill/>
          <a:ln w="9525">
            <a:noFill/>
            <a:miter lim="800000"/>
            <a:headEnd/>
            <a:tailEnd/>
          </a:ln>
          <a:effectLst/>
        </p:spPr>
        <p:txBody>
          <a:bodyPr vert="horz" wrap="square" lIns="92876" tIns="46437" rIns="92876" bIns="46437"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53253" name="Rectangle 5"/>
          <p:cNvSpPr>
            <a:spLocks noGrp="1" noChangeArrowheads="1"/>
          </p:cNvSpPr>
          <p:nvPr>
            <p:ph type="sldNum" sz="quarter" idx="3"/>
          </p:nvPr>
        </p:nvSpPr>
        <p:spPr bwMode="auto">
          <a:xfrm>
            <a:off x="3884613" y="8831263"/>
            <a:ext cx="2973387" cy="465137"/>
          </a:xfrm>
          <a:prstGeom prst="rect">
            <a:avLst/>
          </a:prstGeom>
          <a:noFill/>
          <a:ln w="9525">
            <a:noFill/>
            <a:miter lim="800000"/>
            <a:headEnd/>
            <a:tailEnd/>
          </a:ln>
          <a:effectLst/>
        </p:spPr>
        <p:txBody>
          <a:bodyPr vert="horz" wrap="square" lIns="92876" tIns="46437" rIns="92876" bIns="46437"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C39AAFF4-DC4C-4A6A-9067-287BFDE4176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3388" cy="465138"/>
          </a:xfrm>
          <a:prstGeom prst="rect">
            <a:avLst/>
          </a:prstGeom>
          <a:noFill/>
          <a:ln w="9525">
            <a:noFill/>
            <a:miter lim="800000"/>
            <a:headEnd/>
            <a:tailEnd/>
          </a:ln>
          <a:effectLst/>
        </p:spPr>
        <p:txBody>
          <a:bodyPr vert="horz" wrap="square" lIns="92876" tIns="46437" rIns="92876" bIns="46437"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5059" name="Rectangle 3"/>
          <p:cNvSpPr>
            <a:spLocks noGrp="1" noChangeArrowheads="1"/>
          </p:cNvSpPr>
          <p:nvPr>
            <p:ph type="dt" idx="1"/>
          </p:nvPr>
        </p:nvSpPr>
        <p:spPr bwMode="auto">
          <a:xfrm>
            <a:off x="3884613" y="0"/>
            <a:ext cx="2973387" cy="465138"/>
          </a:xfrm>
          <a:prstGeom prst="rect">
            <a:avLst/>
          </a:prstGeom>
          <a:noFill/>
          <a:ln w="9525">
            <a:noFill/>
            <a:miter lim="800000"/>
            <a:headEnd/>
            <a:tailEnd/>
          </a:ln>
          <a:effectLst/>
        </p:spPr>
        <p:txBody>
          <a:bodyPr vert="horz" wrap="square" lIns="92876" tIns="46437" rIns="92876" bIns="46437"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28676" name="Rectangle 4"/>
          <p:cNvSpPr>
            <a:spLocks noGrp="1" noRot="1" noChangeAspect="1" noChangeArrowheads="1" noTextEdit="1"/>
          </p:cNvSpPr>
          <p:nvPr>
            <p:ph type="sldImg" idx="2"/>
          </p:nvPr>
        </p:nvSpPr>
        <p:spPr bwMode="auto">
          <a:xfrm>
            <a:off x="1106488" y="696913"/>
            <a:ext cx="4646612" cy="3484562"/>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914400" y="4413250"/>
            <a:ext cx="5029200" cy="4186238"/>
          </a:xfrm>
          <a:prstGeom prst="rect">
            <a:avLst/>
          </a:prstGeom>
          <a:noFill/>
          <a:ln w="9525">
            <a:noFill/>
            <a:miter lim="800000"/>
            <a:headEnd/>
            <a:tailEnd/>
          </a:ln>
          <a:effectLst/>
        </p:spPr>
        <p:txBody>
          <a:bodyPr vert="horz" wrap="square" lIns="92876" tIns="46437" rIns="92876" bIns="464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5062" name="Rectangle 6"/>
          <p:cNvSpPr>
            <a:spLocks noGrp="1" noChangeArrowheads="1"/>
          </p:cNvSpPr>
          <p:nvPr>
            <p:ph type="ftr" sz="quarter" idx="4"/>
          </p:nvPr>
        </p:nvSpPr>
        <p:spPr bwMode="auto">
          <a:xfrm>
            <a:off x="0" y="8831263"/>
            <a:ext cx="2973388" cy="465137"/>
          </a:xfrm>
          <a:prstGeom prst="rect">
            <a:avLst/>
          </a:prstGeom>
          <a:noFill/>
          <a:ln w="9525">
            <a:noFill/>
            <a:miter lim="800000"/>
            <a:headEnd/>
            <a:tailEnd/>
          </a:ln>
          <a:effectLst/>
        </p:spPr>
        <p:txBody>
          <a:bodyPr vert="horz" wrap="square" lIns="92876" tIns="46437" rIns="92876" bIns="46437"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5063" name="Rectangle 7"/>
          <p:cNvSpPr>
            <a:spLocks noGrp="1" noChangeArrowheads="1"/>
          </p:cNvSpPr>
          <p:nvPr>
            <p:ph type="sldNum" sz="quarter" idx="5"/>
          </p:nvPr>
        </p:nvSpPr>
        <p:spPr bwMode="auto">
          <a:xfrm>
            <a:off x="3884613" y="8831263"/>
            <a:ext cx="2973387" cy="465137"/>
          </a:xfrm>
          <a:prstGeom prst="rect">
            <a:avLst/>
          </a:prstGeom>
          <a:noFill/>
          <a:ln w="9525">
            <a:noFill/>
            <a:miter lim="800000"/>
            <a:headEnd/>
            <a:tailEnd/>
          </a:ln>
          <a:effectLst/>
        </p:spPr>
        <p:txBody>
          <a:bodyPr vert="horz" wrap="square" lIns="92876" tIns="46437" rIns="92876" bIns="46437"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52AF768-E2BC-44EB-8983-68E025771DA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ahoma" pitchFamily="34"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ahoma" pitchFamily="34"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ahoma" pitchFamily="34"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ahoma" pitchFamily="34"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ahom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r>
              <a:rPr lang="en-US" smtClean="0"/>
              <a:t>Expected to use personal strategies not rely on a traditional algorithm.</a:t>
            </a:r>
          </a:p>
          <a:p>
            <a:r>
              <a:rPr lang="en-US" smtClean="0"/>
              <a:t>Expected to use mental mathematics</a:t>
            </a:r>
          </a:p>
          <a:p>
            <a:r>
              <a:rPr lang="en-US" smtClean="0"/>
              <a:t>Instead of seeing the same concept over and over they will have a chance to explore a concept in depth in one grade.</a:t>
            </a:r>
          </a:p>
          <a:p>
            <a:r>
              <a:rPr lang="en-US" smtClean="0"/>
              <a:t>These ideas continue into high school.</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r>
              <a:rPr lang="en-US" smtClean="0"/>
              <a:t>Expected to use personal strategies not rely on a traditional algorithm.</a:t>
            </a:r>
          </a:p>
          <a:p>
            <a:r>
              <a:rPr lang="en-US" smtClean="0"/>
              <a:t>Expected to use mental mathematics</a:t>
            </a:r>
          </a:p>
          <a:p>
            <a:r>
              <a:rPr lang="en-US" smtClean="0"/>
              <a:t>Instead of seeing the same concept over and over they will have a chance to explore a concept in depth in one grade.</a:t>
            </a:r>
          </a:p>
          <a:p>
            <a:r>
              <a:rPr lang="en-US" smtClean="0"/>
              <a:t>These ideas continue into high school.</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r>
              <a:rPr lang="en-CA" dirty="0" smtClean="0"/>
              <a:t>Write down your beliefs about teaching, learning and students</a:t>
            </a:r>
          </a:p>
          <a:p>
            <a:r>
              <a:rPr lang="en-CA" dirty="0" smtClean="0"/>
              <a:t>Share at your table.  What re some common beliefs at the table</a:t>
            </a:r>
          </a:p>
          <a:p>
            <a:r>
              <a:rPr lang="en-CA" dirty="0" smtClean="0"/>
              <a:t>take out page 4 of the CCF,  How do your beliefs match with the goals for students? Affective domain?</a:t>
            </a:r>
          </a:p>
          <a:p>
            <a:pPr lvl="2"/>
            <a:r>
              <a:rPr lang="en-CA" dirty="0" smtClean="0"/>
              <a:t>Affective domain</a:t>
            </a:r>
          </a:p>
          <a:p>
            <a:pPr lvl="2">
              <a:lnSpc>
                <a:spcPct val="110000"/>
              </a:lnSpc>
              <a:buSzPct val="135000"/>
            </a:pPr>
            <a:r>
              <a:rPr lang="en-CA" dirty="0" smtClean="0"/>
              <a:t>Different perspectives</a:t>
            </a:r>
          </a:p>
          <a:p>
            <a:pPr lvl="2">
              <a:lnSpc>
                <a:spcPct val="110000"/>
              </a:lnSpc>
              <a:buSzPct val="135000"/>
            </a:pPr>
            <a:r>
              <a:rPr lang="en-CA" dirty="0" smtClean="0"/>
              <a:t>Different ways of knowing and perceiving</a:t>
            </a:r>
          </a:p>
          <a:p>
            <a:pPr lvl="2">
              <a:lnSpc>
                <a:spcPct val="110000"/>
              </a:lnSpc>
              <a:buSzPct val="135000"/>
            </a:pPr>
            <a:r>
              <a:rPr lang="en-US" dirty="0" smtClean="0"/>
              <a:t>Learning and Teaching should:</a:t>
            </a:r>
            <a:endParaRPr lang="en-CA" dirty="0" smtClean="0"/>
          </a:p>
          <a:p>
            <a:pPr lvl="2"/>
            <a:r>
              <a:rPr lang="en-CA" dirty="0" smtClean="0"/>
              <a:t>Integrate the different perspectives.</a:t>
            </a:r>
          </a:p>
          <a:p>
            <a:pPr lvl="2"/>
            <a:r>
              <a:rPr lang="en-CA" dirty="0" smtClean="0"/>
              <a:t>Acknowledge different ways of knowing and perceiving mathematics.</a:t>
            </a:r>
            <a:endParaRPr lang="fr-CA" dirty="0" smtClean="0"/>
          </a:p>
          <a:p>
            <a:endParaRPr lang="en-CA" dirty="0" smtClean="0"/>
          </a:p>
          <a:p>
            <a:r>
              <a:rPr lang="en-CA" dirty="0" smtClean="0"/>
              <a:t>What is a mathematician?</a:t>
            </a:r>
          </a:p>
          <a:p>
            <a:r>
              <a:rPr lang="en-CA" dirty="0" smtClean="0"/>
              <a:t>Share – get a group idea</a:t>
            </a:r>
          </a:p>
          <a:p>
            <a:r>
              <a:rPr lang="en-CA" dirty="0" smtClean="0"/>
              <a:t>How does what a mathematician does connect to the 7 mathematical processes and the nature of Mathematics</a:t>
            </a:r>
          </a:p>
          <a:p>
            <a:endParaRPr lang="en-CA" dirty="0" smtClean="0"/>
          </a:p>
          <a:p>
            <a:r>
              <a:rPr lang="en-CA" dirty="0" smtClean="0"/>
              <a:t>Explain 7 processes</a:t>
            </a:r>
          </a:p>
          <a:p>
            <a:r>
              <a:rPr lang="en-CA" b="1" dirty="0" smtClean="0"/>
              <a:t>S</a:t>
            </a:r>
            <a:r>
              <a:rPr lang="en-US" b="1" dirty="0" smtClean="0"/>
              <a:t>even mathematical processes (Communication, Connections, Mental Mathematics and Estimation, Problem Solving, Reasoning, Technology, Visualization) are integrated throughout the 10-12 CCF</a:t>
            </a:r>
          </a:p>
          <a:p>
            <a:r>
              <a:rPr lang="en-US" b="1" dirty="0" smtClean="0"/>
              <a:t>Estimation and Mental Mathematics (E) has been changed to Mental Mathematics and Estimation (ME) to highlight the increased focus on mental mathematics</a:t>
            </a:r>
          </a:p>
          <a:p>
            <a:r>
              <a:rPr lang="en-CA" b="1" dirty="0" smtClean="0"/>
              <a:t>Identified mathematical processes attached to an outcome are crucial in the development of understanding of the outcome</a:t>
            </a:r>
            <a:endParaRPr lang="en-US" b="1" dirty="0" smtClean="0"/>
          </a:p>
          <a:p>
            <a:r>
              <a:rPr lang="en-CA" b="1" dirty="0" smtClean="0"/>
              <a:t>If process code is included it must be used, if NOT included it MAY be used.  Mathematical processes not identified with an outcome may still be included in the teaching, learning and assessment activities of an outcome to help support depth of understanding.  If a process is not listed, it does not mean that it can not be used but it is not the emphasis</a:t>
            </a:r>
            <a:endParaRPr lang="en-US" b="1" dirty="0" smtClean="0"/>
          </a:p>
          <a:p>
            <a:r>
              <a:rPr lang="en-CA" b="1" dirty="0" smtClean="0"/>
              <a:t>In outcomes where technology is not identified as a process, students are expected to meet the outcomes without the use of technology (although technology may be used as one of the strategies for developing the underlying concepts)</a:t>
            </a:r>
            <a:endParaRPr lang="en-US" b="1" dirty="0" smtClean="0"/>
          </a:p>
          <a:p>
            <a:r>
              <a:rPr lang="en-CA" b="1" dirty="0" smtClean="0"/>
              <a:t>T</a:t>
            </a:r>
            <a:r>
              <a:rPr lang="en-US" b="1" dirty="0" smtClean="0"/>
              <a:t>he use of technology should not replace mathematical understanding.  </a:t>
            </a:r>
            <a:r>
              <a:rPr lang="en-CA" b="1" dirty="0" smtClean="0"/>
              <a:t>Technology should be used as one of variety of approaches to developing mathematical understanding</a:t>
            </a:r>
            <a:endParaRPr lang="en-US" b="1" dirty="0" smtClean="0"/>
          </a:p>
          <a:p>
            <a:r>
              <a:rPr lang="en-CA" b="1" dirty="0" smtClean="0"/>
              <a:t>Same partner</a:t>
            </a:r>
          </a:p>
          <a:p>
            <a:r>
              <a:rPr lang="en-CA" b="1" dirty="0" smtClean="0"/>
              <a:t>Look at pages 6 -10 of the CCF</a:t>
            </a:r>
          </a:p>
          <a:p>
            <a:r>
              <a:rPr lang="en-CA" dirty="0" smtClean="0"/>
              <a:t>Crucial in the development of understanding of the outcome </a:t>
            </a:r>
          </a:p>
          <a:p>
            <a:r>
              <a:rPr lang="en-CA" dirty="0" smtClean="0"/>
              <a:t>Choice of mathematical processes</a:t>
            </a:r>
          </a:p>
          <a:p>
            <a:endParaRPr lang="en-CA" dirty="0" smtClean="0"/>
          </a:p>
          <a:p>
            <a:r>
              <a:rPr lang="en-CA" dirty="0" smtClean="0"/>
              <a:t>Describe nature of Mathematics</a:t>
            </a:r>
          </a:p>
          <a:p>
            <a:endParaRPr lang="en-CA" dirty="0" smtClean="0"/>
          </a:p>
          <a:p>
            <a:endParaRPr lang="en-CA" dirty="0" smtClean="0"/>
          </a:p>
          <a:p>
            <a:endParaRPr lang="en-CA" dirty="0" smtClean="0"/>
          </a:p>
          <a:p>
            <a:pPr>
              <a:lnSpc>
                <a:spcPct val="110000"/>
              </a:lnSpc>
              <a:buSzPct val="135000"/>
            </a:pPr>
            <a:endParaRPr lang="en-CA"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r>
              <a:rPr lang="en-CA" smtClean="0"/>
              <a:t>Write down your beliefs about teaching, learning and students</a:t>
            </a:r>
          </a:p>
          <a:p>
            <a:r>
              <a:rPr lang="en-CA" smtClean="0"/>
              <a:t>Share at your table.  What re some common beliefs at the table</a:t>
            </a:r>
          </a:p>
          <a:p>
            <a:r>
              <a:rPr lang="en-CA" smtClean="0"/>
              <a:t>take out page 4 of the CCF,  How do your beliefs match with the goals for students? Affective domain?</a:t>
            </a:r>
          </a:p>
          <a:p>
            <a:pPr lvl="2"/>
            <a:r>
              <a:rPr lang="en-CA" smtClean="0"/>
              <a:t>Affective domain</a:t>
            </a:r>
          </a:p>
          <a:p>
            <a:pPr lvl="2">
              <a:lnSpc>
                <a:spcPct val="110000"/>
              </a:lnSpc>
              <a:buSzPct val="135000"/>
            </a:pPr>
            <a:r>
              <a:rPr lang="en-CA" smtClean="0"/>
              <a:t>Different perspectives</a:t>
            </a:r>
          </a:p>
          <a:p>
            <a:pPr lvl="2">
              <a:lnSpc>
                <a:spcPct val="110000"/>
              </a:lnSpc>
              <a:buSzPct val="135000"/>
            </a:pPr>
            <a:r>
              <a:rPr lang="en-CA" smtClean="0"/>
              <a:t>Different ways of knowing and perceiving</a:t>
            </a:r>
          </a:p>
          <a:p>
            <a:pPr lvl="2">
              <a:lnSpc>
                <a:spcPct val="110000"/>
              </a:lnSpc>
              <a:buSzPct val="135000"/>
            </a:pPr>
            <a:r>
              <a:rPr lang="en-US" smtClean="0"/>
              <a:t>Learning and Teaching should:</a:t>
            </a:r>
            <a:endParaRPr lang="en-CA" smtClean="0"/>
          </a:p>
          <a:p>
            <a:pPr lvl="2"/>
            <a:r>
              <a:rPr lang="en-CA" smtClean="0"/>
              <a:t>Integrate the different perspectives.</a:t>
            </a:r>
          </a:p>
          <a:p>
            <a:pPr lvl="2"/>
            <a:r>
              <a:rPr lang="en-CA" smtClean="0"/>
              <a:t>Acknowledge different ways of knowing and perceiving mathematics.</a:t>
            </a:r>
            <a:endParaRPr lang="fr-CA" smtClean="0"/>
          </a:p>
          <a:p>
            <a:endParaRPr lang="en-CA" smtClean="0"/>
          </a:p>
          <a:p>
            <a:r>
              <a:rPr lang="en-CA" smtClean="0"/>
              <a:t>What is a mathematician?</a:t>
            </a:r>
          </a:p>
          <a:p>
            <a:r>
              <a:rPr lang="en-CA" smtClean="0"/>
              <a:t>Share – get a group idea</a:t>
            </a:r>
          </a:p>
          <a:p>
            <a:r>
              <a:rPr lang="en-CA" smtClean="0"/>
              <a:t>How does what a mathematician does connect to the 7 mathematical processes and the nature of Mathematics</a:t>
            </a:r>
          </a:p>
          <a:p>
            <a:endParaRPr lang="en-CA" smtClean="0"/>
          </a:p>
          <a:p>
            <a:r>
              <a:rPr lang="en-CA" smtClean="0"/>
              <a:t>Explain 7 processes</a:t>
            </a:r>
          </a:p>
          <a:p>
            <a:r>
              <a:rPr lang="en-CA" b="1" smtClean="0"/>
              <a:t>S</a:t>
            </a:r>
            <a:r>
              <a:rPr lang="en-US" b="1" smtClean="0"/>
              <a:t>even mathematical processes (Communication, Connections, Mental Mathematics and Estimation, Problem Solving, Reasoning, Technology, Visualization) are integrated throughout the 10-12 CCF</a:t>
            </a:r>
          </a:p>
          <a:p>
            <a:r>
              <a:rPr lang="en-US" b="1" smtClean="0"/>
              <a:t>Estimation and Mental Mathematics (E) has been changed to Mental Mathematics and Estimation (ME) to highlight the increased focus on mental mathematics</a:t>
            </a:r>
          </a:p>
          <a:p>
            <a:r>
              <a:rPr lang="en-CA" b="1" smtClean="0"/>
              <a:t>Identified mathematical processes attached to an outcome are crucial in the development of understanding of the outcome</a:t>
            </a:r>
            <a:endParaRPr lang="en-US" b="1" smtClean="0"/>
          </a:p>
          <a:p>
            <a:r>
              <a:rPr lang="en-CA" b="1" smtClean="0"/>
              <a:t>If process code is included it must be used, if NOT included it MAY be used.  Mathematical processes not identified with an outcome may still be included in the teaching, learning and assessment activities of an outcome to help support depth of understanding.  If a process is not listed, it does not mean that it can not be used but it is not the emphasis</a:t>
            </a:r>
            <a:endParaRPr lang="en-US" b="1" smtClean="0"/>
          </a:p>
          <a:p>
            <a:r>
              <a:rPr lang="en-CA" b="1" smtClean="0"/>
              <a:t>In outcomes where technology is not identified as a process, students are expected to meet the outcomes without the use of technology (although technology may be used as one of the strategies for developing the underlying concepts)</a:t>
            </a:r>
            <a:endParaRPr lang="en-US" b="1" smtClean="0"/>
          </a:p>
          <a:p>
            <a:r>
              <a:rPr lang="en-CA" b="1" smtClean="0"/>
              <a:t>T</a:t>
            </a:r>
            <a:r>
              <a:rPr lang="en-US" b="1" smtClean="0"/>
              <a:t>he use of technology should not replace mathematical understanding.  </a:t>
            </a:r>
            <a:r>
              <a:rPr lang="en-CA" b="1" smtClean="0"/>
              <a:t>Technology should be used as one of variety of approaches to developing mathematical understanding</a:t>
            </a:r>
            <a:endParaRPr lang="en-US" b="1" smtClean="0"/>
          </a:p>
          <a:p>
            <a:r>
              <a:rPr lang="en-CA" b="1" smtClean="0"/>
              <a:t>Same partner</a:t>
            </a:r>
          </a:p>
          <a:p>
            <a:r>
              <a:rPr lang="en-CA" b="1" smtClean="0"/>
              <a:t>Look at pages 6 -10 of the CCF</a:t>
            </a:r>
          </a:p>
          <a:p>
            <a:r>
              <a:rPr lang="en-CA" smtClean="0"/>
              <a:t>Crucial in the development of understanding of the outcome </a:t>
            </a:r>
          </a:p>
          <a:p>
            <a:r>
              <a:rPr lang="en-CA" smtClean="0"/>
              <a:t>Choice of mathematical processes</a:t>
            </a:r>
          </a:p>
          <a:p>
            <a:endParaRPr lang="en-CA" smtClean="0"/>
          </a:p>
          <a:p>
            <a:r>
              <a:rPr lang="en-CA" smtClean="0"/>
              <a:t>Describe nature of Mathematics</a:t>
            </a:r>
          </a:p>
          <a:p>
            <a:endParaRPr lang="en-CA" smtClean="0"/>
          </a:p>
          <a:p>
            <a:endParaRPr lang="en-CA" smtClean="0"/>
          </a:p>
          <a:p>
            <a:endParaRPr lang="en-CA" smtClean="0"/>
          </a:p>
          <a:p>
            <a:pPr>
              <a:lnSpc>
                <a:spcPct val="110000"/>
              </a:lnSpc>
              <a:buSzPct val="135000"/>
            </a:pPr>
            <a:endParaRPr lang="en-CA"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r>
              <a:rPr lang="en-US" sz="1000" smtClean="0"/>
              <a:t>Make Connections between outcomes, between topics.</a:t>
            </a:r>
          </a:p>
          <a:p>
            <a:r>
              <a:rPr lang="en-US" sz="1000" smtClean="0"/>
              <a:t>Outcomes are not written in any order.  Publisher would have organized how they felt it was suitable.</a:t>
            </a:r>
          </a:p>
          <a:p>
            <a:r>
              <a:rPr lang="en-US" sz="1000" smtClean="0"/>
              <a:t>Depth is not: </a:t>
            </a:r>
          </a:p>
          <a:p>
            <a:r>
              <a:rPr lang="en-US" sz="1000" smtClean="0"/>
              <a:t>repetition or regurgitation</a:t>
            </a:r>
          </a:p>
          <a:p>
            <a:r>
              <a:rPr lang="en-US" sz="1000" smtClean="0"/>
              <a:t>it is not memorizing of facts</a:t>
            </a:r>
          </a:p>
          <a:p>
            <a:r>
              <a:rPr lang="en-US" sz="1000" smtClean="0"/>
              <a:t>rote use of algorithms</a:t>
            </a:r>
          </a:p>
          <a:p>
            <a:r>
              <a:rPr lang="en-US" sz="1000" smtClean="0"/>
              <a:t>a product of direct instruction</a:t>
            </a:r>
          </a:p>
          <a:p>
            <a:r>
              <a:rPr lang="en-US" sz="1000" smtClean="0"/>
              <a:t>Depth is connecting learning to life experiences</a:t>
            </a:r>
          </a:p>
          <a:p>
            <a:r>
              <a:rPr lang="en-US" sz="1000" smtClean="0"/>
              <a:t>Experiences</a:t>
            </a:r>
            <a:r>
              <a:rPr lang="en-CA" sz="1000" smtClean="0"/>
              <a:t> from a variety of approaches and contexts</a:t>
            </a:r>
            <a:endParaRPr lang="en-US" sz="1000" smtClean="0"/>
          </a:p>
          <a:p>
            <a:r>
              <a:rPr lang="en-US" sz="1000" smtClean="0"/>
              <a:t>Developing</a:t>
            </a:r>
            <a:r>
              <a:rPr lang="en-CA" sz="1000" smtClean="0"/>
              <a:t> a concept in multiple ways</a:t>
            </a:r>
            <a:endParaRPr lang="en-US" sz="1000" smtClean="0"/>
          </a:p>
          <a:p>
            <a:r>
              <a:rPr lang="en-US" sz="1000" smtClean="0"/>
              <a:t>mathematical understandings and critical thinking skills</a:t>
            </a:r>
          </a:p>
          <a:p>
            <a:r>
              <a:rPr lang="en-US" sz="1000" smtClean="0"/>
              <a:t>Students</a:t>
            </a:r>
            <a:r>
              <a:rPr lang="en-CA" sz="1000" smtClean="0"/>
              <a:t> should have the opportunity to demonstrate their understanding in a variety of ways</a:t>
            </a:r>
            <a:endParaRPr lang="en-US" sz="1000" smtClean="0"/>
          </a:p>
          <a:p>
            <a:r>
              <a:rPr lang="en-US" sz="1000" smtClean="0"/>
              <a:t>Emphasis</a:t>
            </a:r>
            <a:r>
              <a:rPr lang="en-CA" sz="1000" smtClean="0"/>
              <a:t> is on development of conceptual understanding</a:t>
            </a:r>
            <a:endParaRPr lang="en-US" sz="1000" smtClean="0"/>
          </a:p>
          <a:p>
            <a:r>
              <a:rPr lang="en-US" sz="1000" smtClean="0"/>
              <a:t>Content has been reduced or realigned to allow for more in-depth learning of concepts</a:t>
            </a:r>
          </a:p>
          <a:p>
            <a:r>
              <a:rPr lang="en-CA" sz="1000" smtClean="0"/>
              <a:t>The revised CCF provides time to address topics in-depth therefore, teachers will need guidance from the resources on how to teach for in-depth understanding including what to look for in terms of assessing students’ level of understanding.</a:t>
            </a:r>
            <a:endParaRPr lang="en-US" sz="100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r>
              <a:rPr lang="en-CA" sz="1000" smtClean="0"/>
              <a:t>AIs describe what evidence a teacher might look for to determine whether or not the student has fully met the learning outcome</a:t>
            </a:r>
            <a:endParaRPr lang="en-US" sz="1000" smtClean="0"/>
          </a:p>
          <a:p>
            <a:r>
              <a:rPr lang="en-CA" sz="1000" smtClean="0"/>
              <a:t>May also include suggestions as to the types of tasks that would provide evidence of having met the learning outcome </a:t>
            </a:r>
            <a:endParaRPr lang="en-US" sz="1000" smtClean="0"/>
          </a:p>
          <a:p>
            <a:r>
              <a:rPr lang="en-US" sz="1000" smtClean="0"/>
              <a:t>Achievement indicators are an integral part of the CCF</a:t>
            </a:r>
          </a:p>
          <a:p>
            <a:r>
              <a:rPr lang="en-US" sz="1000" smtClean="0"/>
              <a:t>Achievement Indicators are provided for each outcome. </a:t>
            </a:r>
          </a:p>
          <a:p>
            <a:r>
              <a:rPr lang="en-US" sz="1000" smtClean="0"/>
              <a:t>Achievement indicators help teachers to begin planning “with the end in mind.”</a:t>
            </a:r>
          </a:p>
          <a:p>
            <a:r>
              <a:rPr lang="en-US" sz="1000" smtClean="0"/>
              <a:t>Each group of achievement indicators is o</a:t>
            </a:r>
            <a:r>
              <a:rPr lang="en-CA" sz="1000" smtClean="0"/>
              <a:t>ne example of a representative list of the depth, breadth and expectations of the outcome. </a:t>
            </a:r>
            <a:endParaRPr lang="en-US" sz="1000" smtClean="0"/>
          </a:p>
          <a:p>
            <a:pPr lvl="1"/>
            <a:r>
              <a:rPr lang="en-CA" sz="1000" b="1" smtClean="0"/>
              <a:t>This is NOT a checklist.</a:t>
            </a:r>
            <a:r>
              <a:rPr lang="en-CA" sz="1000" smtClean="0"/>
              <a:t>  When looking at the resource do NOT look for everything that is in the AIs and then find the resource lacking if something is not included.</a:t>
            </a:r>
            <a:endParaRPr lang="en-US" sz="1000" smtClean="0"/>
          </a:p>
          <a:p>
            <a:pPr lvl="1"/>
            <a:r>
              <a:rPr lang="en-CA" sz="1000" smtClean="0"/>
              <a:t>Resources do not need to address every AI – just the intent.</a:t>
            </a:r>
            <a:endParaRPr lang="en-US" sz="1000" smtClean="0"/>
          </a:p>
          <a:p>
            <a:pPr lvl="1"/>
            <a:r>
              <a:rPr lang="en-CA" sz="1000" smtClean="0"/>
              <a:t>Other achievement indicators could be used provided they address the outcome and reflect a similar scope</a:t>
            </a:r>
            <a:endParaRPr lang="en-US" sz="1000" smtClean="0"/>
          </a:p>
          <a:p>
            <a:pPr lvl="1"/>
            <a:r>
              <a:rPr lang="en-CA" sz="1000" smtClean="0"/>
              <a:t>Resources can include different AIs – it is not extraneous content.  Something is considered extraneous content only if it increases the breadth or depth.</a:t>
            </a:r>
            <a:endParaRPr lang="en-US" sz="1000" smtClean="0"/>
          </a:p>
          <a:p>
            <a:pPr lvl="1"/>
            <a:r>
              <a:rPr lang="en-CA" sz="1000" smtClean="0"/>
              <a:t>Context need to be included in the resource as this is not included in the achievement indicators</a:t>
            </a:r>
          </a:p>
          <a:p>
            <a:endParaRPr lang="en-US" sz="100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-2 Stream is Alberta, not WNCP</a:t>
            </a:r>
          </a:p>
          <a:p>
            <a:r>
              <a:rPr kumimoji="1" lang="en-US" sz="1200" kern="1200" dirty="0" smtClean="0">
                <a:solidFill>
                  <a:schemeClr val="tx1"/>
                </a:solidFill>
                <a:latin typeface="Tahoma" pitchFamily="34" charset="0"/>
                <a:ea typeface="+mn-ea"/>
                <a:cs typeface="+mn-cs"/>
              </a:rPr>
              <a:t>The dashed lines are things that students can do with a reasonable expectation of success, but those are not the sequences that most students will follow, and the courses were not really designed for those transitions. </a:t>
            </a:r>
            <a:endParaRPr lang="en-US" dirty="0"/>
          </a:p>
        </p:txBody>
      </p:sp>
      <p:sp>
        <p:nvSpPr>
          <p:cNvPr id="4" name="Slide Number Placeholder 3"/>
          <p:cNvSpPr>
            <a:spLocks noGrp="1"/>
          </p:cNvSpPr>
          <p:nvPr>
            <p:ph type="sldNum" sz="quarter" idx="10"/>
          </p:nvPr>
        </p:nvSpPr>
        <p:spPr/>
        <p:txBody>
          <a:bodyPr/>
          <a:lstStyle/>
          <a:p>
            <a:pPr>
              <a:defRPr/>
            </a:pPr>
            <a:fld id="{652AF768-E2BC-44EB-8983-68E025771DA6}"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a:lnSpc>
                <a:spcPct val="80000"/>
              </a:lnSpc>
              <a:buSzPct val="135000"/>
            </a:pPr>
            <a:r>
              <a:rPr lang="en-CA" sz="800" smtClean="0">
                <a:solidFill>
                  <a:schemeClr val="tx2"/>
                </a:solidFill>
                <a:ea typeface="ＭＳ Ｐゴシック" charset="-128"/>
              </a:rPr>
              <a:t>Pathway is intended to meet the mathematics requirements for students who want to pursue post secondary studies in the majority of trades or certified occupations or enter directly into the workplace</a:t>
            </a:r>
          </a:p>
          <a:p>
            <a:pPr>
              <a:lnSpc>
                <a:spcPct val="80000"/>
              </a:lnSpc>
            </a:pPr>
            <a:endParaRPr lang="en-CA" sz="800" smtClean="0">
              <a:solidFill>
                <a:schemeClr val="tx2"/>
              </a:solidFill>
              <a:ea typeface="ＭＳ Ｐゴシック" charset="-128"/>
            </a:endParaRPr>
          </a:p>
          <a:p>
            <a:pPr>
              <a:lnSpc>
                <a:spcPct val="80000"/>
              </a:lnSpc>
            </a:pPr>
            <a:r>
              <a:rPr lang="en-CA" sz="800" smtClean="0">
                <a:solidFill>
                  <a:schemeClr val="tx2"/>
                </a:solidFill>
                <a:ea typeface="ＭＳ Ｐゴシック" charset="-128"/>
              </a:rPr>
              <a:t>Bullet 1</a:t>
            </a:r>
          </a:p>
          <a:p>
            <a:pPr>
              <a:lnSpc>
                <a:spcPct val="80000"/>
              </a:lnSpc>
            </a:pPr>
            <a:r>
              <a:rPr lang="en-CA" sz="800" smtClean="0">
                <a:solidFill>
                  <a:schemeClr val="tx2"/>
                </a:solidFill>
                <a:ea typeface="ＭＳ Ｐゴシック" charset="-128"/>
              </a:rPr>
              <a:t>Students learn more effectively when </a:t>
            </a:r>
          </a:p>
          <a:p>
            <a:pPr>
              <a:lnSpc>
                <a:spcPct val="80000"/>
              </a:lnSpc>
            </a:pPr>
            <a:r>
              <a:rPr lang="en-CA" sz="800" smtClean="0">
                <a:solidFill>
                  <a:schemeClr val="tx2"/>
                </a:solidFill>
                <a:ea typeface="ＭＳ Ｐゴシック" charset="-128"/>
              </a:rPr>
              <a:t>	- they can be actively engaged in their learning</a:t>
            </a:r>
          </a:p>
          <a:p>
            <a:pPr>
              <a:lnSpc>
                <a:spcPct val="80000"/>
              </a:lnSpc>
            </a:pPr>
            <a:r>
              <a:rPr lang="en-CA" sz="800" smtClean="0">
                <a:solidFill>
                  <a:schemeClr val="tx2"/>
                </a:solidFill>
                <a:ea typeface="ＭＳ Ｐゴシック" charset="-128"/>
              </a:rPr>
              <a:t>	- they can see the relevance of what they are learning</a:t>
            </a:r>
          </a:p>
          <a:p>
            <a:pPr>
              <a:lnSpc>
                <a:spcPct val="80000"/>
              </a:lnSpc>
            </a:pPr>
            <a:r>
              <a:rPr lang="en-CA" sz="800" smtClean="0">
                <a:solidFill>
                  <a:schemeClr val="tx2"/>
                </a:solidFill>
                <a:ea typeface="ＭＳ Ｐゴシック" charset="-128"/>
              </a:rPr>
              <a:t>This can be accomplished through the use of projects (Applied Math)</a:t>
            </a:r>
          </a:p>
          <a:p>
            <a:pPr>
              <a:lnSpc>
                <a:spcPct val="80000"/>
              </a:lnSpc>
            </a:pPr>
            <a:endParaRPr lang="en-CA" sz="800" smtClean="0">
              <a:solidFill>
                <a:schemeClr val="tx2"/>
              </a:solidFill>
              <a:ea typeface="ＭＳ Ｐゴシック" charset="-128"/>
            </a:endParaRPr>
          </a:p>
          <a:p>
            <a:pPr>
              <a:lnSpc>
                <a:spcPct val="80000"/>
              </a:lnSpc>
            </a:pPr>
            <a:r>
              <a:rPr lang="en-CA" sz="800" smtClean="0">
                <a:solidFill>
                  <a:schemeClr val="tx2"/>
                </a:solidFill>
                <a:ea typeface="ＭＳ Ｐゴシック" charset="-128"/>
              </a:rPr>
              <a:t>Bullet 2</a:t>
            </a:r>
          </a:p>
          <a:p>
            <a:pPr>
              <a:lnSpc>
                <a:spcPct val="80000"/>
              </a:lnSpc>
            </a:pPr>
            <a:r>
              <a:rPr lang="en-CA" sz="800" smtClean="0">
                <a:solidFill>
                  <a:schemeClr val="tx2"/>
                </a:solidFill>
                <a:ea typeface="ＭＳ Ｐゴシック" charset="-128"/>
              </a:rPr>
              <a:t>Students must have some connection with what they are learning – they have to “see” themselves in some of the contexts being used</a:t>
            </a:r>
          </a:p>
          <a:p>
            <a:pPr>
              <a:lnSpc>
                <a:spcPct val="80000"/>
              </a:lnSpc>
            </a:pPr>
            <a:r>
              <a:rPr lang="en-CA" sz="800" smtClean="0"/>
              <a:t>If student wants to pursue a career as a &lt;pipe fitter&gt;, he or she should be able to see some connection between the math being taught and the math that will be required to be a &lt;pipe fitter&gt;</a:t>
            </a:r>
          </a:p>
          <a:p>
            <a:pPr>
              <a:lnSpc>
                <a:spcPct val="80000"/>
              </a:lnSpc>
            </a:pPr>
            <a:r>
              <a:rPr lang="en-CA" sz="800" smtClean="0">
                <a:solidFill>
                  <a:schemeClr val="tx2"/>
                </a:solidFill>
              </a:rPr>
              <a:t>Contexts used in projects and problems need to be “real”</a:t>
            </a:r>
          </a:p>
          <a:p>
            <a:pPr>
              <a:lnSpc>
                <a:spcPct val="80000"/>
              </a:lnSpc>
            </a:pPr>
            <a:endParaRPr lang="en-CA" sz="800" smtClean="0">
              <a:solidFill>
                <a:schemeClr val="tx2"/>
              </a:solidFill>
            </a:endParaRPr>
          </a:p>
          <a:p>
            <a:pPr>
              <a:lnSpc>
                <a:spcPct val="80000"/>
              </a:lnSpc>
            </a:pPr>
            <a:r>
              <a:rPr lang="en-CA" sz="800" smtClean="0">
                <a:solidFill>
                  <a:schemeClr val="tx2"/>
                </a:solidFill>
              </a:rPr>
              <a:t>Bullet 3</a:t>
            </a:r>
          </a:p>
          <a:p>
            <a:pPr>
              <a:lnSpc>
                <a:spcPct val="80000"/>
              </a:lnSpc>
            </a:pPr>
            <a:r>
              <a:rPr lang="en-CA" sz="800" smtClean="0">
                <a:solidFill>
                  <a:schemeClr val="tx2"/>
                </a:solidFill>
              </a:rPr>
              <a:t>Too often, students see mathematics as a collection of isolated concepts and skills</a:t>
            </a:r>
          </a:p>
          <a:p>
            <a:pPr>
              <a:lnSpc>
                <a:spcPct val="80000"/>
              </a:lnSpc>
            </a:pPr>
            <a:r>
              <a:rPr lang="en-CA" sz="800" smtClean="0">
                <a:solidFill>
                  <a:schemeClr val="tx2"/>
                </a:solidFill>
              </a:rPr>
              <a:t>Students need to see the links and connections between different mathematical concepts and how these concepts can be used individually or collectively to solve problems</a:t>
            </a:r>
          </a:p>
          <a:p>
            <a:pPr>
              <a:lnSpc>
                <a:spcPct val="80000"/>
              </a:lnSpc>
            </a:pPr>
            <a:r>
              <a:rPr lang="en-CA" sz="800" smtClean="0">
                <a:solidFill>
                  <a:schemeClr val="tx2"/>
                </a:solidFill>
              </a:rPr>
              <a:t>Students must be provided with opportunities to transfer what they have learned to “real” problems</a:t>
            </a:r>
          </a:p>
          <a:p>
            <a:pPr>
              <a:lnSpc>
                <a:spcPct val="80000"/>
              </a:lnSpc>
            </a:pPr>
            <a:endParaRPr lang="en-CA" sz="900" smtClean="0">
              <a:ea typeface="ＭＳ Ｐゴシック" charset="-128"/>
            </a:endParaRPr>
          </a:p>
          <a:p>
            <a:pPr>
              <a:lnSpc>
                <a:spcPct val="80000"/>
              </a:lnSpc>
            </a:pPr>
            <a:endParaRPr lang="en-CA" sz="900" smtClean="0">
              <a:ea typeface="ＭＳ Ｐゴシック" charset="-128"/>
            </a:endParaRPr>
          </a:p>
          <a:p>
            <a:pPr>
              <a:lnSpc>
                <a:spcPct val="80000"/>
              </a:lnSpc>
            </a:pPr>
            <a:r>
              <a:rPr lang="en-CA" sz="800" smtClean="0">
                <a:ea typeface="ＭＳ Ｐゴシック" charset="-128"/>
              </a:rPr>
              <a:t>Topics include:  </a:t>
            </a:r>
          </a:p>
          <a:p>
            <a:pPr lvl="1">
              <a:lnSpc>
                <a:spcPct val="80000"/>
              </a:lnSpc>
            </a:pPr>
            <a:r>
              <a:rPr lang="en-CA" sz="800" smtClean="0">
                <a:ea typeface="ＭＳ Ｐゴシック" charset="-128"/>
              </a:rPr>
              <a:t>Measurement (SI &amp; Imperial Systems)</a:t>
            </a:r>
          </a:p>
          <a:p>
            <a:pPr lvl="1">
              <a:lnSpc>
                <a:spcPct val="80000"/>
              </a:lnSpc>
            </a:pPr>
            <a:r>
              <a:rPr lang="en-CA" sz="800" smtClean="0">
                <a:ea typeface="ＭＳ Ｐゴシック" charset="-128"/>
              </a:rPr>
              <a:t>Geometry</a:t>
            </a:r>
          </a:p>
          <a:p>
            <a:pPr lvl="1">
              <a:lnSpc>
                <a:spcPct val="80000"/>
              </a:lnSpc>
            </a:pPr>
            <a:r>
              <a:rPr lang="en-CA" sz="800" smtClean="0">
                <a:ea typeface="ＭＳ Ｐゴシック" charset="-128"/>
              </a:rPr>
              <a:t>Number</a:t>
            </a:r>
          </a:p>
          <a:p>
            <a:pPr lvl="1">
              <a:lnSpc>
                <a:spcPct val="80000"/>
              </a:lnSpc>
            </a:pPr>
            <a:r>
              <a:rPr lang="en-CA" sz="800" smtClean="0">
                <a:ea typeface="ＭＳ Ｐゴシック" charset="-128"/>
              </a:rPr>
              <a:t>Algebra</a:t>
            </a:r>
          </a:p>
          <a:p>
            <a:pPr lvl="1">
              <a:lnSpc>
                <a:spcPct val="80000"/>
              </a:lnSpc>
            </a:pPr>
            <a:r>
              <a:rPr lang="en-CA" sz="800" smtClean="0">
                <a:ea typeface="ＭＳ Ｐゴシック" charset="-128"/>
              </a:rPr>
              <a:t>Statistics (Grade 11 and 12)</a:t>
            </a:r>
            <a:endParaRPr lang="en-US" sz="800" smtClean="0">
              <a:ea typeface="ＭＳ Ｐゴシック" charset="-128"/>
            </a:endParaRPr>
          </a:p>
          <a:p>
            <a:pPr>
              <a:lnSpc>
                <a:spcPct val="80000"/>
              </a:lnSpc>
            </a:pPr>
            <a:endParaRPr lang="fr-CA" sz="900" smtClean="0">
              <a:ea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a:lnSpc>
                <a:spcPct val="80000"/>
              </a:lnSpc>
            </a:pPr>
            <a:r>
              <a:rPr lang="en-US" sz="1000" smtClean="0"/>
              <a:t>Students taking the Foundations of Mathematics and Pre-calculus Grade 10 course will</a:t>
            </a:r>
          </a:p>
          <a:p>
            <a:pPr>
              <a:lnSpc>
                <a:spcPct val="80000"/>
              </a:lnSpc>
            </a:pPr>
            <a:r>
              <a:rPr lang="en-US" sz="1000" smtClean="0"/>
              <a:t>	- be going on to either the Foundations or Pre-calculus course sequences</a:t>
            </a:r>
          </a:p>
          <a:p>
            <a:pPr>
              <a:lnSpc>
                <a:spcPct val="80000"/>
              </a:lnSpc>
            </a:pPr>
            <a:r>
              <a:rPr lang="en-US" sz="1000" smtClean="0"/>
              <a:t>	- be quite diverse in their skill levels</a:t>
            </a:r>
          </a:p>
          <a:p>
            <a:pPr>
              <a:lnSpc>
                <a:spcPct val="80000"/>
              </a:lnSpc>
            </a:pPr>
            <a:r>
              <a:rPr lang="en-US" sz="1000" smtClean="0"/>
              <a:t>	- have a wide variety of post-secondary and career aspirations</a:t>
            </a:r>
          </a:p>
          <a:p>
            <a:pPr>
              <a:lnSpc>
                <a:spcPct val="80000"/>
              </a:lnSpc>
            </a:pPr>
            <a:endParaRPr lang="en-US" sz="1000" smtClean="0"/>
          </a:p>
          <a:p>
            <a:pPr>
              <a:lnSpc>
                <a:spcPct val="80000"/>
              </a:lnSpc>
            </a:pPr>
            <a:r>
              <a:rPr lang="en-CA" sz="1100" smtClean="0">
                <a:ea typeface="ＭＳ Ｐゴシック" charset="-128"/>
              </a:rPr>
              <a:t>Consequently, this will be a challenging course for teachers to teach and there will have to be support for teachers in moving from the current pedagogy used in Pure Math 10.</a:t>
            </a:r>
          </a:p>
          <a:p>
            <a:pPr>
              <a:lnSpc>
                <a:spcPct val="80000"/>
              </a:lnSpc>
            </a:pPr>
            <a:r>
              <a:rPr lang="en-CA" sz="1100" smtClean="0">
                <a:ea typeface="ＭＳ Ｐゴシック" charset="-128"/>
              </a:rPr>
              <a:t>Students will have to be brought forward from where they are.</a:t>
            </a:r>
          </a:p>
          <a:p>
            <a:pPr>
              <a:lnSpc>
                <a:spcPct val="80000"/>
              </a:lnSpc>
            </a:pPr>
            <a:endParaRPr lang="en-US" sz="1000" smtClean="0"/>
          </a:p>
          <a:p>
            <a:pPr>
              <a:lnSpc>
                <a:spcPct val="80000"/>
              </a:lnSpc>
            </a:pPr>
            <a:endParaRPr lang="en-US" sz="1000" smtClean="0"/>
          </a:p>
          <a:p>
            <a:pPr>
              <a:lnSpc>
                <a:spcPct val="80000"/>
              </a:lnSpc>
            </a:pPr>
            <a:endParaRPr lang="fr-CA" smtClean="0">
              <a:ea typeface="ＭＳ Ｐゴシック" charset="-128"/>
            </a:endParaRPr>
          </a:p>
          <a:p>
            <a:pPr>
              <a:lnSpc>
                <a:spcPct val="80000"/>
              </a:lnSpc>
            </a:pPr>
            <a:r>
              <a:rPr lang="en-US" sz="1000" smtClean="0">
                <a:ea typeface="ＭＳ Ｐゴシック" charset="-128"/>
              </a:rPr>
              <a:t>Topics include:</a:t>
            </a:r>
          </a:p>
          <a:p>
            <a:pPr>
              <a:lnSpc>
                <a:spcPct val="80000"/>
              </a:lnSpc>
            </a:pPr>
            <a:r>
              <a:rPr lang="en-US" sz="1000" smtClean="0">
                <a:ea typeface="ＭＳ Ｐゴシック" charset="-128"/>
              </a:rPr>
              <a:t>Direct and indirect measurement</a:t>
            </a:r>
          </a:p>
          <a:p>
            <a:pPr>
              <a:lnSpc>
                <a:spcPct val="80000"/>
              </a:lnSpc>
            </a:pPr>
            <a:r>
              <a:rPr lang="en-US" sz="1000" smtClean="0">
                <a:ea typeface="ＭＳ Ｐゴシック" charset="-128"/>
              </a:rPr>
              <a:t>Proportional reasoning </a:t>
            </a:r>
          </a:p>
          <a:p>
            <a:pPr>
              <a:lnSpc>
                <a:spcPct val="80000"/>
              </a:lnSpc>
            </a:pPr>
            <a:r>
              <a:rPr lang="en-US" sz="1000" smtClean="0">
                <a:ea typeface="ＭＳ Ｐゴシック" charset="-128"/>
              </a:rPr>
              <a:t>Algebraic reasoning </a:t>
            </a:r>
          </a:p>
          <a:p>
            <a:pPr>
              <a:lnSpc>
                <a:spcPct val="80000"/>
              </a:lnSpc>
            </a:pPr>
            <a:r>
              <a:rPr lang="en-US" sz="1000" smtClean="0">
                <a:ea typeface="ＭＳ Ｐゴシック" charset="-128"/>
              </a:rPr>
              <a:t>Number sense</a:t>
            </a:r>
          </a:p>
          <a:p>
            <a:pPr>
              <a:lnSpc>
                <a:spcPct val="80000"/>
              </a:lnSpc>
            </a:pPr>
            <a:r>
              <a:rPr lang="en-US" sz="1000" smtClean="0">
                <a:ea typeface="ＭＳ Ｐゴシック" charset="-128"/>
              </a:rPr>
              <a:t>Relations and functions</a:t>
            </a:r>
          </a:p>
          <a:p>
            <a:pPr>
              <a:lnSpc>
                <a:spcPct val="80000"/>
              </a:lnSpc>
            </a:pPr>
            <a:endParaRPr lang="fr-CA" smtClean="0">
              <a:ea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pPr>
              <a:lnSpc>
                <a:spcPct val="80000"/>
              </a:lnSpc>
            </a:pPr>
            <a:r>
              <a:rPr lang="en-US" sz="900" smtClean="0"/>
              <a:t>The Foundations of Mathematics is intended to:</a:t>
            </a:r>
          </a:p>
          <a:p>
            <a:pPr>
              <a:lnSpc>
                <a:spcPct val="80000"/>
              </a:lnSpc>
            </a:pPr>
            <a:r>
              <a:rPr lang="en-US" sz="900" smtClean="0"/>
              <a:t>	- reinforce basic mathematical concepts</a:t>
            </a:r>
          </a:p>
          <a:p>
            <a:pPr>
              <a:lnSpc>
                <a:spcPct val="80000"/>
              </a:lnSpc>
            </a:pPr>
            <a:r>
              <a:rPr lang="en-US" sz="900" smtClean="0"/>
              <a:t>	- develop critical thinking skills </a:t>
            </a:r>
          </a:p>
          <a:p>
            <a:pPr>
              <a:lnSpc>
                <a:spcPct val="80000"/>
              </a:lnSpc>
            </a:pPr>
            <a:r>
              <a:rPr lang="en-US" sz="900" smtClean="0"/>
              <a:t>	- teach logical thought processes to solve a variety of mathematical problems in a variety of contexts</a:t>
            </a:r>
          </a:p>
          <a:p>
            <a:pPr>
              <a:lnSpc>
                <a:spcPct val="80000"/>
              </a:lnSpc>
            </a:pPr>
            <a:r>
              <a:rPr lang="en-US" sz="900" smtClean="0"/>
              <a:t>	- develop an appreciation of the usefulness of mathematics and the role of mathematics throughout society</a:t>
            </a:r>
          </a:p>
          <a:p>
            <a:pPr>
              <a:lnSpc>
                <a:spcPct val="80000"/>
              </a:lnSpc>
            </a:pPr>
            <a:r>
              <a:rPr lang="en-US" sz="900" smtClean="0"/>
              <a:t>	- teach relevant mathematical concepts and processes through exploration and application</a:t>
            </a:r>
          </a:p>
          <a:p>
            <a:pPr>
              <a:lnSpc>
                <a:spcPct val="80000"/>
              </a:lnSpc>
            </a:pPr>
            <a:endParaRPr lang="en-US" sz="900" smtClean="0"/>
          </a:p>
          <a:p>
            <a:pPr>
              <a:lnSpc>
                <a:spcPct val="80000"/>
              </a:lnSpc>
            </a:pPr>
            <a:r>
              <a:rPr lang="en-US" sz="900" smtClean="0"/>
              <a:t>Strong emphasis on the “development of mathematics thinking and reasoning” though exposure to topics beyond those considered ‘basic’. </a:t>
            </a:r>
          </a:p>
          <a:p>
            <a:pPr>
              <a:lnSpc>
                <a:spcPct val="80000"/>
              </a:lnSpc>
            </a:pPr>
            <a:endParaRPr lang="en-US" sz="900" smtClean="0"/>
          </a:p>
          <a:p>
            <a:pPr>
              <a:lnSpc>
                <a:spcPct val="80000"/>
              </a:lnSpc>
            </a:pPr>
            <a:r>
              <a:rPr lang="en-US" sz="1000" smtClean="0">
                <a:ea typeface="ＭＳ Ｐゴシック" charset="-128"/>
              </a:rPr>
              <a:t>Topics in Foundations of Mathematics 11 and 12 include:</a:t>
            </a:r>
          </a:p>
          <a:p>
            <a:pPr>
              <a:lnSpc>
                <a:spcPct val="80000"/>
              </a:lnSpc>
            </a:pPr>
            <a:r>
              <a:rPr lang="en-US" sz="1000" smtClean="0">
                <a:ea typeface="ＭＳ Ｐゴシック" charset="-128"/>
              </a:rPr>
              <a:t>Measurement (rates, proportional reasoning, scale factors)</a:t>
            </a:r>
          </a:p>
          <a:p>
            <a:pPr>
              <a:lnSpc>
                <a:spcPct val="80000"/>
              </a:lnSpc>
            </a:pPr>
            <a:r>
              <a:rPr lang="en-US" sz="1000" smtClean="0">
                <a:ea typeface="ＭＳ Ｐゴシック" charset="-128"/>
              </a:rPr>
              <a:t>Geometry (properties of angles and triangles, Sine and Cosine Laws)</a:t>
            </a:r>
          </a:p>
          <a:p>
            <a:pPr>
              <a:lnSpc>
                <a:spcPct val="80000"/>
              </a:lnSpc>
            </a:pPr>
            <a:r>
              <a:rPr lang="en-US" sz="1000" smtClean="0">
                <a:ea typeface="ＭＳ Ｐゴシック" charset="-128"/>
              </a:rPr>
              <a:t>Logical Reasoning (proving conjectures, deductive and inductive reasoning, analyzing spatial, numerical and logic puzzles and games, set theory)</a:t>
            </a:r>
          </a:p>
          <a:p>
            <a:pPr>
              <a:lnSpc>
                <a:spcPct val="80000"/>
              </a:lnSpc>
            </a:pPr>
            <a:r>
              <a:rPr lang="en-US" sz="1000" smtClean="0">
                <a:ea typeface="ＭＳ Ｐゴシック" charset="-128"/>
              </a:rPr>
              <a:t>Statistics (normal distribution, confidence intervals)</a:t>
            </a:r>
          </a:p>
          <a:p>
            <a:pPr>
              <a:lnSpc>
                <a:spcPct val="80000"/>
              </a:lnSpc>
            </a:pPr>
            <a:r>
              <a:rPr lang="en-US" sz="1000" smtClean="0">
                <a:ea typeface="ＭＳ Ｐゴシック" charset="-128"/>
              </a:rPr>
              <a:t>Relations and Functions (inequalities, quadratic functions and equations, polynomial functions, exponential, logarithmic and sinusoidal functions)</a:t>
            </a:r>
          </a:p>
          <a:p>
            <a:pPr>
              <a:lnSpc>
                <a:spcPct val="80000"/>
              </a:lnSpc>
            </a:pPr>
            <a:r>
              <a:rPr lang="en-US" sz="1000" smtClean="0">
                <a:ea typeface="ＭＳ Ｐゴシック" charset="-128"/>
              </a:rPr>
              <a:t>Financial Mathematics (financial decision making, renting, leasing and buying, investments)</a:t>
            </a:r>
          </a:p>
          <a:p>
            <a:pPr>
              <a:lnSpc>
                <a:spcPct val="80000"/>
              </a:lnSpc>
            </a:pPr>
            <a:r>
              <a:rPr lang="en-US" sz="1000" smtClean="0">
                <a:ea typeface="ＭＳ Ｐゴシック" charset="-128"/>
              </a:rPr>
              <a:t>Probability (odds, mutually exclusive events, conditional probability, FCP, permutations and combinations) </a:t>
            </a:r>
          </a:p>
          <a:p>
            <a:pPr>
              <a:lnSpc>
                <a:spcPct val="80000"/>
              </a:lnSpc>
            </a:pPr>
            <a:r>
              <a:rPr lang="en-US" sz="1000" smtClean="0">
                <a:ea typeface="ＭＳ Ｐゴシック" charset="-128"/>
              </a:rPr>
              <a:t>Mathematical Research Project (in both Grades 11 and 12)</a:t>
            </a:r>
          </a:p>
          <a:p>
            <a:pPr>
              <a:lnSpc>
                <a:spcPct val="80000"/>
              </a:lnSpc>
            </a:pPr>
            <a:endParaRPr lang="en-US" sz="1000" smtClean="0">
              <a:ea typeface="ＭＳ Ｐゴシック" charset="-128"/>
            </a:endParaRPr>
          </a:p>
          <a:p>
            <a:pPr>
              <a:lnSpc>
                <a:spcPct val="80000"/>
              </a:lnSpc>
            </a:pPr>
            <a:endParaRPr lang="en-US" sz="1000" smtClean="0">
              <a:ea typeface="ＭＳ Ｐゴシック" charset="-128"/>
            </a:endParaRPr>
          </a:p>
          <a:p>
            <a:pPr>
              <a:lnSpc>
                <a:spcPct val="80000"/>
              </a:lnSpc>
            </a:pPr>
            <a:endParaRPr lang="en-US" sz="900" smtClean="0"/>
          </a:p>
          <a:p>
            <a:pPr>
              <a:lnSpc>
                <a:spcPct val="80000"/>
              </a:lnSpc>
            </a:pPr>
            <a:endParaRPr lang="fr-CA" sz="1000" smtClean="0">
              <a:ea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pPr>
              <a:lnSpc>
                <a:spcPct val="90000"/>
              </a:lnSpc>
            </a:pPr>
            <a:r>
              <a:rPr lang="en-US" sz="1100" smtClean="0"/>
              <a:t>Pre-calculus is intended to: </a:t>
            </a:r>
          </a:p>
          <a:p>
            <a:pPr>
              <a:lnSpc>
                <a:spcPct val="90000"/>
              </a:lnSpc>
            </a:pPr>
            <a:r>
              <a:rPr lang="en-US" sz="1100" smtClean="0"/>
              <a:t>	- preparation for calculus – in terms of content, this course is very similar to Pure Mathematics 11 and 12</a:t>
            </a:r>
          </a:p>
          <a:p>
            <a:pPr>
              <a:lnSpc>
                <a:spcPct val="90000"/>
              </a:lnSpc>
            </a:pPr>
            <a:endParaRPr lang="en-US" sz="1100" smtClean="0"/>
          </a:p>
          <a:p>
            <a:pPr>
              <a:lnSpc>
                <a:spcPct val="90000"/>
              </a:lnSpc>
            </a:pPr>
            <a:r>
              <a:rPr lang="en-US" sz="1100" smtClean="0"/>
              <a:t>Strong emphasis on understanding the concepts and procedures of mathematics</a:t>
            </a:r>
          </a:p>
          <a:p>
            <a:pPr>
              <a:lnSpc>
                <a:spcPct val="90000"/>
              </a:lnSpc>
            </a:pPr>
            <a:endParaRPr lang="en-US" sz="1100" smtClean="0"/>
          </a:p>
          <a:p>
            <a:pPr>
              <a:lnSpc>
                <a:spcPct val="90000"/>
              </a:lnSpc>
            </a:pPr>
            <a:r>
              <a:rPr lang="en-US" sz="1100" smtClean="0"/>
              <a:t>Topics in Pre-Calculus 11 and 12 include:</a:t>
            </a:r>
          </a:p>
          <a:p>
            <a:pPr>
              <a:lnSpc>
                <a:spcPct val="90000"/>
              </a:lnSpc>
            </a:pPr>
            <a:r>
              <a:rPr lang="en-US" sz="1100" smtClean="0"/>
              <a:t>Number (absolute value, radicals)</a:t>
            </a:r>
          </a:p>
          <a:p>
            <a:pPr>
              <a:lnSpc>
                <a:spcPct val="90000"/>
              </a:lnSpc>
            </a:pPr>
            <a:r>
              <a:rPr lang="en-US" sz="1100" smtClean="0"/>
              <a:t>Algebra (radical equations, rational expressions, factoring polynomials)</a:t>
            </a:r>
          </a:p>
          <a:p>
            <a:pPr>
              <a:lnSpc>
                <a:spcPct val="90000"/>
              </a:lnSpc>
            </a:pPr>
            <a:r>
              <a:rPr lang="en-US" sz="1100" smtClean="0"/>
              <a:t>Sequences and Series (arithmetic, geometric, compound interest and applications) </a:t>
            </a:r>
          </a:p>
          <a:p>
            <a:pPr>
              <a:lnSpc>
                <a:spcPct val="90000"/>
              </a:lnSpc>
            </a:pPr>
            <a:r>
              <a:rPr lang="en-US" sz="1100" smtClean="0"/>
              <a:t>Relations and Functions (quadratic functions and equations, systems of equations, reciprocal, composition of functions, transformations, inverse of a relation), linear,)</a:t>
            </a:r>
          </a:p>
          <a:p>
            <a:pPr>
              <a:lnSpc>
                <a:spcPct val="90000"/>
              </a:lnSpc>
            </a:pPr>
            <a:r>
              <a:rPr lang="en-US" sz="1100" smtClean="0"/>
              <a:t>Other Functions (absolute value, polynomial, exponential, logarithmic, radical, rational </a:t>
            </a:r>
          </a:p>
          <a:p>
            <a:pPr>
              <a:lnSpc>
                <a:spcPct val="90000"/>
              </a:lnSpc>
            </a:pPr>
            <a:r>
              <a:rPr lang="en-US" sz="1100" smtClean="0"/>
              <a:t>Trigonometry (Sine and Cosine Laws, radian measure, circular functions, trigonometric equations, trigonometric identities)</a:t>
            </a:r>
          </a:p>
          <a:p>
            <a:pPr>
              <a:lnSpc>
                <a:spcPct val="90000"/>
              </a:lnSpc>
            </a:pPr>
            <a:r>
              <a:rPr lang="en-US" sz="1100" smtClean="0"/>
              <a:t>Permutations and Combinations (FCP, permutations, combinations, Binomials Theorem)</a:t>
            </a:r>
          </a:p>
          <a:p>
            <a:pPr>
              <a:lnSpc>
                <a:spcPct val="90000"/>
              </a:lnSpc>
            </a:pPr>
            <a:endParaRPr lang="en-US" sz="1000" smtClean="0"/>
          </a:p>
          <a:p>
            <a:pPr>
              <a:lnSpc>
                <a:spcPct val="90000"/>
              </a:lnSpc>
            </a:pPr>
            <a:endParaRPr lang="fr-CA" sz="100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endParaRPr lang="fr-CA"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endParaRPr lang="fr-CA"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52AF768-E2BC-44EB-8983-68E025771DA6}"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52AF768-E2BC-44EB-8983-68E025771DA6}"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52AF768-E2BC-44EB-8983-68E025771DA6}"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652AF768-E2BC-44EB-8983-68E025771DA6}"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endParaRPr lang="en-US" smtClean="0">
              <a:ea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r>
              <a:rPr lang="en-US" dirty="0" smtClean="0"/>
              <a:t>What did you have to know to answer the question?</a:t>
            </a:r>
          </a:p>
          <a:p>
            <a:endParaRPr lang="en-US" dirty="0" smtClean="0"/>
          </a:p>
          <a:p>
            <a:r>
              <a:rPr lang="en-US" dirty="0" smtClean="0"/>
              <a:t>Personal</a:t>
            </a:r>
            <a:r>
              <a:rPr lang="en-US" baseline="0" dirty="0" smtClean="0"/>
              <a:t> Strategies</a:t>
            </a:r>
          </a:p>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r>
              <a:rPr lang="en-US" smtClean="0"/>
              <a:t>Background to provide context</a:t>
            </a:r>
          </a:p>
          <a:p>
            <a:r>
              <a:rPr lang="en-US" smtClean="0"/>
              <a:t>Move quickly through the first few slides</a:t>
            </a:r>
          </a:p>
          <a:p>
            <a:r>
              <a:rPr lang="en-US" smtClean="0"/>
              <a:t>Spend most of our time talking about the layout of the new program.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r>
              <a:rPr lang="en-US" smtClean="0"/>
              <a:t>WHY:</a:t>
            </a:r>
          </a:p>
          <a:p>
            <a:r>
              <a:rPr lang="en-US" smtClean="0"/>
              <a:t>New research into mathematical learning and education</a:t>
            </a:r>
          </a:p>
          <a:p>
            <a:r>
              <a:rPr lang="en-US" smtClean="0"/>
              <a:t>Difficulties with transitions (9 to 10, 12 to post-sec, 8-9)</a:t>
            </a:r>
          </a:p>
          <a:p>
            <a:r>
              <a:rPr lang="en-US" smtClean="0"/>
              <a:t>WHAT:</a:t>
            </a:r>
          </a:p>
          <a:p>
            <a:r>
              <a:rPr lang="en-US" smtClean="0"/>
              <a:t>Reduction in content</a:t>
            </a:r>
          </a:p>
          <a:p>
            <a:r>
              <a:rPr lang="en-US" smtClean="0"/>
              <a:t>Focus of concepts, not spiraling.</a:t>
            </a:r>
          </a:p>
          <a:p>
            <a:endParaRPr lang="en-US" smtClean="0"/>
          </a:p>
          <a:p>
            <a:r>
              <a:rPr lang="en-US" smtClean="0"/>
              <a:t>Issues with the current program: </a:t>
            </a:r>
          </a:p>
          <a:p>
            <a:r>
              <a:rPr lang="en-US" smtClean="0"/>
              <a:t>Limited acceptance of Applied Mathematics 30 for post-secondary programs</a:t>
            </a:r>
          </a:p>
          <a:p>
            <a:r>
              <a:rPr lang="en-US" smtClean="0"/>
              <a:t>Lack of opportunity for students to transfer between course sequences</a:t>
            </a:r>
          </a:p>
          <a:p>
            <a:r>
              <a:rPr lang="en-US" smtClean="0"/>
              <a:t>Difficult transition for many students from Grade 9 Mathematics to Grade 10 Mathematics</a:t>
            </a:r>
          </a:p>
          <a:p>
            <a:r>
              <a:rPr lang="en-US" smtClean="0"/>
              <a:t>Too much content</a:t>
            </a:r>
          </a:p>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r>
              <a:rPr lang="en-US" smtClean="0"/>
              <a:t>WHY:</a:t>
            </a:r>
          </a:p>
          <a:p>
            <a:r>
              <a:rPr lang="en-US" smtClean="0"/>
              <a:t>New research into mathematical learning and education</a:t>
            </a:r>
          </a:p>
          <a:p>
            <a:r>
              <a:rPr lang="en-US" smtClean="0"/>
              <a:t>Difficulties with transitions (9 to 10, 12 to post-sec, 8-9)</a:t>
            </a:r>
          </a:p>
          <a:p>
            <a:r>
              <a:rPr lang="en-US" smtClean="0"/>
              <a:t>WHAT:</a:t>
            </a:r>
          </a:p>
          <a:p>
            <a:r>
              <a:rPr lang="en-US" smtClean="0"/>
              <a:t>Reduction in content</a:t>
            </a:r>
          </a:p>
          <a:p>
            <a:r>
              <a:rPr lang="en-US" smtClean="0"/>
              <a:t>Focus of concepts, not spiraling.</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r>
              <a:rPr lang="en-US" smtClean="0"/>
              <a:t>The revisions have been guided by feedback gained through numerous consultations with the following groups:</a:t>
            </a:r>
          </a:p>
          <a:p>
            <a:r>
              <a:rPr lang="en-US" smtClean="0"/>
              <a:t>High school mathematics teachers</a:t>
            </a:r>
          </a:p>
          <a:p>
            <a:r>
              <a:rPr lang="en-US" smtClean="0"/>
              <a:t>Alberta Teacher’s Association</a:t>
            </a:r>
          </a:p>
          <a:p>
            <a:r>
              <a:rPr lang="en-US" smtClean="0"/>
              <a:t>School districts</a:t>
            </a:r>
          </a:p>
          <a:p>
            <a:r>
              <a:rPr lang="en-US" smtClean="0"/>
              <a:t>Post-secondary Institutions</a:t>
            </a:r>
          </a:p>
          <a:p>
            <a:r>
              <a:rPr lang="en-US" smtClean="0"/>
              <a:t>Business and industry</a:t>
            </a:r>
          </a:p>
          <a:p>
            <a:endParaRPr lang="en-US" smtClean="0"/>
          </a:p>
          <a:p>
            <a:endParaRPr lang="en-US" smtClean="0"/>
          </a:p>
          <a:p>
            <a:r>
              <a:rPr lang="en-US" smtClean="0"/>
              <a:t>WHY:</a:t>
            </a:r>
          </a:p>
          <a:p>
            <a:r>
              <a:rPr lang="en-US" smtClean="0"/>
              <a:t>New research into mathematical learning and education</a:t>
            </a:r>
          </a:p>
          <a:p>
            <a:r>
              <a:rPr lang="en-US" smtClean="0"/>
              <a:t>Difficulties with transitions (9 to 10, 12 to post-sec, 8-9)</a:t>
            </a:r>
          </a:p>
          <a:p>
            <a:r>
              <a:rPr lang="en-US" smtClean="0"/>
              <a:t>WHAT:</a:t>
            </a:r>
          </a:p>
          <a:p>
            <a:r>
              <a:rPr lang="en-US" smtClean="0"/>
              <a:t>Reduction in content</a:t>
            </a:r>
          </a:p>
          <a:p>
            <a:r>
              <a:rPr lang="en-US" smtClean="0"/>
              <a:t>Focus of concepts, not spiraling.</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latin typeface="Arial" pitchFamily="34" charset="0"/>
              </a:endParaRPr>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latin typeface="Arial" pitchFamily="34" charset="0"/>
                </a:endParaRPr>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pitchFamily="34" charset="0"/>
                </a:endParaRPr>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pitchFamily="34" charset="0"/>
                </a:endParaRPr>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latin typeface="Arial" pitchFamily="34" charset="0"/>
                </a:endParaRPr>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latin typeface="Arial" pitchFamily="34" charset="0"/>
                </a:endParaRPr>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latin typeface="Arial" pitchFamily="34" charset="0"/>
                </a:endParaRPr>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latin typeface="Arial" pitchFamily="34" charset="0"/>
                </a:endParaRPr>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latin typeface="Arial" pitchFamily="34" charset="0"/>
                </a:endParaRPr>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latin typeface="Arial" pitchFamily="34" charset="0"/>
                </a:endParaRPr>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latin typeface="Arial" pitchFamily="34" charset="0"/>
                </a:endParaRPr>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latin typeface="Arial" pitchFamily="34" charset="0"/>
                </a:endParaRPr>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latin typeface="Arial" pitchFamily="34" charset="0"/>
                </a:endParaRPr>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latin typeface="Arial" pitchFamily="34" charset="0"/>
                </a:endParaRPr>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51" name="Freeform 29"/>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en-US">
                  <a:latin typeface="Arial" pitchFamily="34" charset="0"/>
                </a:endParaRPr>
              </a:p>
            </p:txBody>
          </p:sp>
          <p:sp>
            <p:nvSpPr>
              <p:cNvPr id="52" name="Freeform 30"/>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en-US">
                  <a:latin typeface="Arial" pitchFamily="34" charset="0"/>
                </a:endParaRPr>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56" name="Freeform 34"/>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en-US">
                  <a:latin typeface="Arial" pitchFamily="34" charset="0"/>
                </a:endParaRPr>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9" name="Freeform 43"/>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en-US">
                  <a:latin typeface="Arial" pitchFamily="34" charset="0"/>
                </a:endParaRPr>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latin typeface="Arial" pitchFamily="34" charset="0"/>
                </a:endParaRPr>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latin typeface="Arial" pitchFamily="34" charset="0"/>
                </a:endParaRPr>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pitchFamily="34" charset="0"/>
                </a:endParaRPr>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pitchFamily="34" charset="0"/>
                </a:endParaRPr>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latin typeface="Arial" pitchFamily="34" charset="0"/>
                </a:endParaRPr>
              </a:p>
            </p:txBody>
          </p:sp>
          <p:sp>
            <p:nvSpPr>
              <p:cNvPr id="11" name="Freeform 55"/>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latin typeface="Arial" pitchFamily="34" charset="0"/>
                </a:endParaRPr>
              </a:p>
            </p:txBody>
          </p:sp>
          <p:sp>
            <p:nvSpPr>
              <p:cNvPr id="12" name="Freeform 56"/>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latin typeface="Arial" pitchFamily="34" charset="0"/>
                </a:endParaRPr>
              </a:p>
            </p:txBody>
          </p:sp>
          <p:sp>
            <p:nvSpPr>
              <p:cNvPr id="13" name="Freeform 57"/>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latin typeface="Arial" pitchFamily="34" charset="0"/>
                </a:endParaRPr>
              </a:p>
            </p:txBody>
          </p:sp>
          <p:sp>
            <p:nvSpPr>
              <p:cNvPr id="14" name="Freeform 58"/>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15" name="Freeform 59"/>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16" name="Freeform 60"/>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latin typeface="Arial" pitchFamily="34" charset="0"/>
                </a:endParaRPr>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en-US">
                    <a:latin typeface="Arial" pitchFamily="34" charset="0"/>
                  </a:endParaRPr>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en-US">
                    <a:latin typeface="Arial" pitchFamily="34" charset="0"/>
                  </a:endParaRPr>
                </a:p>
              </p:txBody>
            </p:sp>
          </p:grpSp>
        </p:grpSp>
      </p:grpSp>
      <p:sp>
        <p:nvSpPr>
          <p:cNvPr id="219202"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en-US"/>
              <a:t>Click to edit Master title style</a:t>
            </a:r>
          </a:p>
        </p:txBody>
      </p:sp>
      <p:sp>
        <p:nvSpPr>
          <p:cNvPr id="219203"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68" name="Rectangle 68"/>
          <p:cNvSpPr>
            <a:spLocks noGrp="1" noChangeArrowheads="1"/>
          </p:cNvSpPr>
          <p:nvPr>
            <p:ph type="dt" sz="quarter" idx="10"/>
          </p:nvPr>
        </p:nvSpPr>
        <p:spPr>
          <a:xfrm>
            <a:off x="457200" y="6248400"/>
            <a:ext cx="2133600" cy="457200"/>
          </a:xfrm>
        </p:spPr>
        <p:txBody>
          <a:bodyPr/>
          <a:lstStyle>
            <a:lvl1pPr>
              <a:defRPr smtClean="0"/>
            </a:lvl1pPr>
          </a:lstStyle>
          <a:p>
            <a:pPr>
              <a:defRPr/>
            </a:pPr>
            <a:fld id="{AB76EA31-0B52-47F2-8F83-53960957F832}" type="datetimeFigureOut">
              <a:rPr lang="en-US"/>
              <a:pPr>
                <a:defRPr/>
              </a:pPr>
              <a:t>5/18/2009</a:t>
            </a:fld>
            <a:endParaRPr lang="en-US"/>
          </a:p>
        </p:txBody>
      </p:sp>
      <p:sp>
        <p:nvSpPr>
          <p:cNvPr id="69" name="Rectangle 69"/>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en-US"/>
          </a:p>
        </p:txBody>
      </p:sp>
      <p:sp>
        <p:nvSpPr>
          <p:cNvPr id="70" name="Rectangle 70"/>
          <p:cNvSpPr>
            <a:spLocks noGrp="1" noChangeArrowheads="1"/>
          </p:cNvSpPr>
          <p:nvPr>
            <p:ph type="sldNum" sz="quarter" idx="12"/>
          </p:nvPr>
        </p:nvSpPr>
        <p:spPr>
          <a:xfrm>
            <a:off x="6553200" y="6248400"/>
            <a:ext cx="2133600" cy="457200"/>
          </a:xfrm>
        </p:spPr>
        <p:txBody>
          <a:bodyPr/>
          <a:lstStyle>
            <a:lvl1pPr>
              <a:defRPr smtClean="0"/>
            </a:lvl1pPr>
          </a:lstStyle>
          <a:p>
            <a:pPr>
              <a:defRPr/>
            </a:pPr>
            <a:fld id="{2D53D49F-D2B3-409A-99B4-A701685BCA7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fld id="{6A990E13-922A-4643-B2E6-815C2774D0AC}" type="datetimeFigureOut">
              <a:rPr lang="en-US"/>
              <a:pPr>
                <a:defRPr/>
              </a:pPr>
              <a:t>5/18/2009</a:t>
            </a:fld>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F83EA7D4-7EE5-4242-949E-9DAB702C26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fld id="{D1438323-A16D-46CF-9A12-191550926908}" type="datetimeFigureOut">
              <a:rPr lang="en-US"/>
              <a:pPr>
                <a:defRPr/>
              </a:pPr>
              <a:t>5/18/2009</a:t>
            </a:fld>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5591B667-A1AF-49B1-8485-A8E1383841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69"/>
          <p:cNvSpPr>
            <a:spLocks noGrp="1" noChangeArrowheads="1"/>
          </p:cNvSpPr>
          <p:nvPr>
            <p:ph type="dt" sz="half" idx="10"/>
          </p:nvPr>
        </p:nvSpPr>
        <p:spPr>
          <a:ln/>
        </p:spPr>
        <p:txBody>
          <a:bodyPr/>
          <a:lstStyle>
            <a:lvl1pPr>
              <a:defRPr/>
            </a:lvl1pPr>
          </a:lstStyle>
          <a:p>
            <a:pPr>
              <a:defRPr/>
            </a:pPr>
            <a:fld id="{B3F28613-8A1D-4CF6-A125-FFA0E12AE5B4}" type="datetimeFigureOut">
              <a:rPr lang="en-US"/>
              <a:pPr>
                <a:defRPr/>
              </a:pPr>
              <a:t>5/18/2009</a:t>
            </a:fld>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E2ABCD5C-159B-4EC6-94FB-83BEA18AC04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fld id="{6620D532-FEF3-49A0-BC7F-52AF21D769C7}" type="datetimeFigureOut">
              <a:rPr lang="en-US"/>
              <a:pPr>
                <a:defRPr/>
              </a:pPr>
              <a:t>5/18/2009</a:t>
            </a:fld>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D6366A12-7B4E-4523-8547-1A8CB851A66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9"/>
          <p:cNvSpPr>
            <a:spLocks noGrp="1" noChangeArrowheads="1"/>
          </p:cNvSpPr>
          <p:nvPr>
            <p:ph type="dt" sz="half" idx="10"/>
          </p:nvPr>
        </p:nvSpPr>
        <p:spPr>
          <a:ln/>
        </p:spPr>
        <p:txBody>
          <a:bodyPr/>
          <a:lstStyle>
            <a:lvl1pPr>
              <a:defRPr/>
            </a:lvl1pPr>
          </a:lstStyle>
          <a:p>
            <a:pPr>
              <a:defRPr/>
            </a:pPr>
            <a:fld id="{E59BA93A-FAF3-477E-93E5-A18BA3AF8247}" type="datetimeFigureOut">
              <a:rPr lang="en-US"/>
              <a:pPr>
                <a:defRPr/>
              </a:pPr>
              <a:t>5/18/2009</a:t>
            </a:fld>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737C043E-C10D-4ABE-BB05-4D181F3F972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fld id="{3EAE958D-B998-47E6-AE8F-BDDC62B91EAE}" type="datetimeFigureOut">
              <a:rPr lang="en-US"/>
              <a:pPr>
                <a:defRPr/>
              </a:pPr>
              <a:t>5/18/2009</a:t>
            </a:fld>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0FC72859-2AC6-4F6E-9818-C5310C4FABD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9"/>
          <p:cNvSpPr>
            <a:spLocks noGrp="1" noChangeArrowheads="1"/>
          </p:cNvSpPr>
          <p:nvPr>
            <p:ph type="dt" sz="half" idx="10"/>
          </p:nvPr>
        </p:nvSpPr>
        <p:spPr>
          <a:ln/>
        </p:spPr>
        <p:txBody>
          <a:bodyPr/>
          <a:lstStyle>
            <a:lvl1pPr>
              <a:defRPr/>
            </a:lvl1pPr>
          </a:lstStyle>
          <a:p>
            <a:pPr>
              <a:defRPr/>
            </a:pPr>
            <a:fld id="{FB17F2ED-986B-4B36-AA05-D866E3D7A69E}" type="datetimeFigureOut">
              <a:rPr lang="en-US"/>
              <a:pPr>
                <a:defRPr/>
              </a:pPr>
              <a:t>5/18/2009</a:t>
            </a:fld>
            <a:endParaRPr lang="en-US"/>
          </a:p>
        </p:txBody>
      </p:sp>
      <p:sp>
        <p:nvSpPr>
          <p:cNvPr id="8" name="Rectangle 70"/>
          <p:cNvSpPr>
            <a:spLocks noGrp="1" noChangeArrowheads="1"/>
          </p:cNvSpPr>
          <p:nvPr>
            <p:ph type="ftr" sz="quarter" idx="11"/>
          </p:nvPr>
        </p:nvSpPr>
        <p:spPr>
          <a:ln/>
        </p:spPr>
        <p:txBody>
          <a:bodyPr/>
          <a:lstStyle>
            <a:lvl1pPr>
              <a:defRPr/>
            </a:lvl1pPr>
          </a:lstStyle>
          <a:p>
            <a:pPr>
              <a:defRPr/>
            </a:pPr>
            <a:endParaRPr lang="en-US"/>
          </a:p>
        </p:txBody>
      </p:sp>
      <p:sp>
        <p:nvSpPr>
          <p:cNvPr id="9" name="Rectangle 71"/>
          <p:cNvSpPr>
            <a:spLocks noGrp="1" noChangeArrowheads="1"/>
          </p:cNvSpPr>
          <p:nvPr>
            <p:ph type="sldNum" sz="quarter" idx="12"/>
          </p:nvPr>
        </p:nvSpPr>
        <p:spPr>
          <a:ln/>
        </p:spPr>
        <p:txBody>
          <a:bodyPr/>
          <a:lstStyle>
            <a:lvl1pPr>
              <a:defRPr/>
            </a:lvl1pPr>
          </a:lstStyle>
          <a:p>
            <a:pPr>
              <a:defRPr/>
            </a:pPr>
            <a:fld id="{16C97C08-FBCB-466E-94D3-428E154AF22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9"/>
          <p:cNvSpPr>
            <a:spLocks noGrp="1" noChangeArrowheads="1"/>
          </p:cNvSpPr>
          <p:nvPr>
            <p:ph type="dt" sz="half" idx="10"/>
          </p:nvPr>
        </p:nvSpPr>
        <p:spPr>
          <a:ln/>
        </p:spPr>
        <p:txBody>
          <a:bodyPr/>
          <a:lstStyle>
            <a:lvl1pPr>
              <a:defRPr/>
            </a:lvl1pPr>
          </a:lstStyle>
          <a:p>
            <a:pPr>
              <a:defRPr/>
            </a:pPr>
            <a:fld id="{8EE36D82-78A4-4C8E-A76C-94370D151718}" type="datetimeFigureOut">
              <a:rPr lang="en-US"/>
              <a:pPr>
                <a:defRPr/>
              </a:pPr>
              <a:t>5/18/2009</a:t>
            </a:fld>
            <a:endParaRPr lang="en-US"/>
          </a:p>
        </p:txBody>
      </p:sp>
      <p:sp>
        <p:nvSpPr>
          <p:cNvPr id="4" name="Rectangle 70"/>
          <p:cNvSpPr>
            <a:spLocks noGrp="1" noChangeArrowheads="1"/>
          </p:cNvSpPr>
          <p:nvPr>
            <p:ph type="ftr" sz="quarter" idx="11"/>
          </p:nvPr>
        </p:nvSpPr>
        <p:spPr>
          <a:ln/>
        </p:spPr>
        <p:txBody>
          <a:bodyPr/>
          <a:lstStyle>
            <a:lvl1pPr>
              <a:defRPr/>
            </a:lvl1pPr>
          </a:lstStyle>
          <a:p>
            <a:pPr>
              <a:defRPr/>
            </a:pPr>
            <a:endParaRPr lang="en-US"/>
          </a:p>
        </p:txBody>
      </p:sp>
      <p:sp>
        <p:nvSpPr>
          <p:cNvPr id="5" name="Rectangle 71"/>
          <p:cNvSpPr>
            <a:spLocks noGrp="1" noChangeArrowheads="1"/>
          </p:cNvSpPr>
          <p:nvPr>
            <p:ph type="sldNum" sz="quarter" idx="12"/>
          </p:nvPr>
        </p:nvSpPr>
        <p:spPr>
          <a:ln/>
        </p:spPr>
        <p:txBody>
          <a:bodyPr/>
          <a:lstStyle>
            <a:lvl1pPr>
              <a:defRPr/>
            </a:lvl1pPr>
          </a:lstStyle>
          <a:p>
            <a:pPr>
              <a:defRPr/>
            </a:pPr>
            <a:fld id="{F6C2A7D5-9D40-43A2-8DE1-D84D1765401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fld id="{5A01AA39-D4C1-4325-A587-C8080214F13C}" type="datetimeFigureOut">
              <a:rPr lang="en-US"/>
              <a:pPr>
                <a:defRPr/>
              </a:pPr>
              <a:t>5/18/2009</a:t>
            </a:fld>
            <a:endParaRPr lang="en-US"/>
          </a:p>
        </p:txBody>
      </p:sp>
      <p:sp>
        <p:nvSpPr>
          <p:cNvPr id="3" name="Rectangle 70"/>
          <p:cNvSpPr>
            <a:spLocks noGrp="1" noChangeArrowheads="1"/>
          </p:cNvSpPr>
          <p:nvPr>
            <p:ph type="ftr" sz="quarter" idx="11"/>
          </p:nvPr>
        </p:nvSpPr>
        <p:spPr>
          <a:ln/>
        </p:spPr>
        <p:txBody>
          <a:bodyPr/>
          <a:lstStyle>
            <a:lvl1pPr>
              <a:defRPr/>
            </a:lvl1pPr>
          </a:lstStyle>
          <a:p>
            <a:pPr>
              <a:defRPr/>
            </a:pPr>
            <a:endParaRPr lang="en-US"/>
          </a:p>
        </p:txBody>
      </p:sp>
      <p:sp>
        <p:nvSpPr>
          <p:cNvPr id="4" name="Rectangle 71"/>
          <p:cNvSpPr>
            <a:spLocks noGrp="1" noChangeArrowheads="1"/>
          </p:cNvSpPr>
          <p:nvPr>
            <p:ph type="sldNum" sz="quarter" idx="12"/>
          </p:nvPr>
        </p:nvSpPr>
        <p:spPr>
          <a:ln/>
        </p:spPr>
        <p:txBody>
          <a:bodyPr/>
          <a:lstStyle>
            <a:lvl1pPr>
              <a:defRPr/>
            </a:lvl1pPr>
          </a:lstStyle>
          <a:p>
            <a:pPr>
              <a:defRPr/>
            </a:pPr>
            <a:fld id="{268C1083-F9C8-4CD1-8203-C1DBA73CC4E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fld id="{F3B56D43-F8F2-4709-9604-0E57BF7E556C}" type="datetimeFigureOut">
              <a:rPr lang="en-US"/>
              <a:pPr>
                <a:defRPr/>
              </a:pPr>
              <a:t>5/18/2009</a:t>
            </a:fld>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FBE91FA6-6714-49E5-A1FA-B5D14258C4F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fld id="{457F3234-BDE7-4FD4-A460-68C7F96C201F}" type="datetimeFigureOut">
              <a:rPr lang="en-US"/>
              <a:pPr>
                <a:defRPr/>
              </a:pPr>
              <a:t>5/18/2009</a:t>
            </a:fld>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C53292C2-2270-422C-96D6-1ABACEF90EA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8114"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en-US">
              <a:latin typeface="Arial" pitchFamily="34" charset="0"/>
            </a:endParaRPr>
          </a:p>
        </p:txBody>
      </p:sp>
      <p:grpSp>
        <p:nvGrpSpPr>
          <p:cNvPr id="1027" name="Group 3"/>
          <p:cNvGrpSpPr>
            <a:grpSpLocks/>
          </p:cNvGrpSpPr>
          <p:nvPr/>
        </p:nvGrpSpPr>
        <p:grpSpPr bwMode="auto">
          <a:xfrm>
            <a:off x="3175" y="4267200"/>
            <a:ext cx="9140825" cy="2590800"/>
            <a:chOff x="2" y="2688"/>
            <a:chExt cx="5758" cy="1632"/>
          </a:xfrm>
        </p:grpSpPr>
        <p:sp>
          <p:nvSpPr>
            <p:cNvPr id="218116" name="Freeform 4"/>
            <p:cNvSpPr>
              <a:spLocks/>
            </p:cNvSpPr>
            <p:nvPr/>
          </p:nvSpPr>
          <p:spPr bwMode="hidden">
            <a:xfrm>
              <a:off x="2" y="2688"/>
              <a:ext cx="5758" cy="1632"/>
            </a:xfrm>
            <a:custGeom>
              <a:avLst/>
              <a:gdLst/>
              <a:ahLst/>
              <a:cxnLst>
                <a:cxn ang="0">
                  <a:pos x="5740" y="4316"/>
                </a:cxn>
                <a:cxn ang="0">
                  <a:pos x="0" y="4316"/>
                </a:cxn>
                <a:cxn ang="0">
                  <a:pos x="0" y="0"/>
                </a:cxn>
                <a:cxn ang="0">
                  <a:pos x="5740" y="0"/>
                </a:cxn>
                <a:cxn ang="0">
                  <a:pos x="5740" y="4316"/>
                </a:cxn>
                <a:cxn ang="0">
                  <a:pos x="5740" y="4316"/>
                </a:cxn>
              </a:cxnLst>
              <a:rect l="0" t="0" r="r" b="b"/>
              <a:pathLst>
                <a:path w="5740" h="4316">
                  <a:moveTo>
                    <a:pt x="5740" y="4316"/>
                  </a:moveTo>
                  <a:lnTo>
                    <a:pt x="0" y="4316"/>
                  </a:lnTo>
                  <a:lnTo>
                    <a:pt x="0" y="0"/>
                  </a:lnTo>
                  <a:lnTo>
                    <a:pt x="5740" y="0"/>
                  </a:lnTo>
                  <a:lnTo>
                    <a:pt x="5740" y="4316"/>
                  </a:lnTo>
                  <a:lnTo>
                    <a:pt x="5740" y="431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latin typeface="Arial" pitchFamily="34" charset="0"/>
              </a:endParaRPr>
            </a:p>
          </p:txBody>
        </p:sp>
        <p:grpSp>
          <p:nvGrpSpPr>
            <p:cNvPr id="1034" name="Group 5"/>
            <p:cNvGrpSpPr>
              <a:grpSpLocks/>
            </p:cNvGrpSpPr>
            <p:nvPr userDrawn="1"/>
          </p:nvGrpSpPr>
          <p:grpSpPr bwMode="auto">
            <a:xfrm>
              <a:off x="3528" y="3715"/>
              <a:ext cx="792" cy="521"/>
              <a:chOff x="3527" y="3715"/>
              <a:chExt cx="792" cy="521"/>
            </a:xfrm>
          </p:grpSpPr>
          <p:sp>
            <p:nvSpPr>
              <p:cNvPr id="218118"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latin typeface="Arial" pitchFamily="34" charset="0"/>
                </a:endParaRPr>
              </a:p>
            </p:txBody>
          </p:sp>
          <p:sp>
            <p:nvSpPr>
              <p:cNvPr id="218119"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218120"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pitchFamily="34" charset="0"/>
                </a:endParaRPr>
              </a:p>
            </p:txBody>
          </p:sp>
          <p:sp>
            <p:nvSpPr>
              <p:cNvPr id="218121"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218122"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pitchFamily="34" charset="0"/>
                </a:endParaRPr>
              </a:p>
            </p:txBody>
          </p:sp>
          <p:sp>
            <p:nvSpPr>
              <p:cNvPr id="218123"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18124"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latin typeface="Arial" pitchFamily="34" charset="0"/>
                </a:endParaRPr>
              </a:p>
            </p:txBody>
          </p:sp>
          <p:sp>
            <p:nvSpPr>
              <p:cNvPr id="218125"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18126"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latin typeface="Arial" pitchFamily="34" charset="0"/>
                </a:endParaRPr>
              </a:p>
            </p:txBody>
          </p:sp>
          <p:sp>
            <p:nvSpPr>
              <p:cNvPr id="218127"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latin typeface="Arial" pitchFamily="34" charset="0"/>
                </a:endParaRPr>
              </a:p>
            </p:txBody>
          </p:sp>
          <p:sp>
            <p:nvSpPr>
              <p:cNvPr id="218128"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grpSp>
        <p:grpSp>
          <p:nvGrpSpPr>
            <p:cNvPr id="1035" name="Group 17"/>
            <p:cNvGrpSpPr>
              <a:grpSpLocks/>
            </p:cNvGrpSpPr>
            <p:nvPr userDrawn="1"/>
          </p:nvGrpSpPr>
          <p:grpSpPr bwMode="auto">
            <a:xfrm>
              <a:off x="1776" y="3631"/>
              <a:ext cx="1626" cy="683"/>
              <a:chOff x="1776" y="3631"/>
              <a:chExt cx="1626" cy="683"/>
            </a:xfrm>
          </p:grpSpPr>
          <p:sp>
            <p:nvSpPr>
              <p:cNvPr id="218130"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latin typeface="Arial" pitchFamily="34" charset="0"/>
                </a:endParaRPr>
              </a:p>
            </p:txBody>
          </p:sp>
          <p:sp>
            <p:nvSpPr>
              <p:cNvPr id="218131"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latin typeface="Arial" pitchFamily="34" charset="0"/>
                </a:endParaRPr>
              </a:p>
            </p:txBody>
          </p:sp>
          <p:sp>
            <p:nvSpPr>
              <p:cNvPr id="218132"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latin typeface="Arial" pitchFamily="34" charset="0"/>
                </a:endParaRPr>
              </a:p>
            </p:txBody>
          </p:sp>
          <p:sp>
            <p:nvSpPr>
              <p:cNvPr id="218133"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218134"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218135"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218136"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latin typeface="Arial" pitchFamily="34" charset="0"/>
                </a:endParaRPr>
              </a:p>
            </p:txBody>
          </p:sp>
          <p:sp>
            <p:nvSpPr>
              <p:cNvPr id="218137"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latin typeface="Arial" pitchFamily="34" charset="0"/>
                </a:endParaRPr>
              </a:p>
            </p:txBody>
          </p:sp>
          <p:sp>
            <p:nvSpPr>
              <p:cNvPr id="218138"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18139"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latin typeface="Arial" pitchFamily="34" charset="0"/>
                </a:endParaRPr>
              </a:p>
            </p:txBody>
          </p:sp>
          <p:sp>
            <p:nvSpPr>
              <p:cNvPr id="218140"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latin typeface="Arial" pitchFamily="34" charset="0"/>
                </a:endParaRPr>
              </a:p>
            </p:txBody>
          </p:sp>
          <p:sp>
            <p:nvSpPr>
              <p:cNvPr id="218141"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18142" name="Freeform 30"/>
              <p:cNvSpPr>
                <a:spLocks/>
              </p:cNvSpPr>
              <p:nvPr/>
            </p:nvSpPr>
            <p:spPr bwMode="hidden">
              <a:xfrm>
                <a:off x="2068" y="3685"/>
                <a:ext cx="835" cy="150"/>
              </a:xfrm>
              <a:custGeom>
                <a:avLst/>
                <a:gdLst/>
                <a:ahLst/>
                <a:cxnLst>
                  <a:cxn ang="0">
                    <a:pos x="518" y="18"/>
                  </a:cxn>
                  <a:cxn ang="0">
                    <a:pos x="597" y="24"/>
                  </a:cxn>
                  <a:cxn ang="0">
                    <a:pos x="682" y="30"/>
                  </a:cxn>
                  <a:cxn ang="0">
                    <a:pos x="755" y="42"/>
                  </a:cxn>
                  <a:cxn ang="0">
                    <a:pos x="828" y="60"/>
                  </a:cxn>
                  <a:cxn ang="0">
                    <a:pos x="835" y="42"/>
                  </a:cxn>
                  <a:cxn ang="0">
                    <a:pos x="761" y="24"/>
                  </a:cxn>
                  <a:cxn ang="0">
                    <a:pos x="688" y="12"/>
                  </a:cxn>
                  <a:cxn ang="0">
                    <a:pos x="603" y="6"/>
                  </a:cxn>
                  <a:cxn ang="0">
                    <a:pos x="518" y="0"/>
                  </a:cxn>
                  <a:cxn ang="0">
                    <a:pos x="372" y="12"/>
                  </a:cxn>
                  <a:cxn ang="0">
                    <a:pos x="232" y="36"/>
                  </a:cxn>
                  <a:cxn ang="0">
                    <a:pos x="110" y="78"/>
                  </a:cxn>
                  <a:cxn ang="0">
                    <a:pos x="0" y="132"/>
                  </a:cxn>
                  <a:cxn ang="0">
                    <a:pos x="19" y="150"/>
                  </a:cxn>
                  <a:cxn ang="0">
                    <a:pos x="122" y="96"/>
                  </a:cxn>
                  <a:cxn ang="0">
                    <a:pos x="244" y="54"/>
                  </a:cxn>
                  <a:cxn ang="0">
                    <a:pos x="378" y="30"/>
                  </a:cxn>
                  <a:cxn ang="0">
                    <a:pos x="518" y="18"/>
                  </a:cxn>
                  <a:cxn ang="0">
                    <a:pos x="518" y="18"/>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lnTo>
                      <a:pt x="518" y="18"/>
                    </a:lnTo>
                    <a:close/>
                  </a:path>
                </a:pathLst>
              </a:custGeom>
              <a:solidFill>
                <a:schemeClr val="accent2"/>
              </a:solidFill>
              <a:ln w="9525">
                <a:noFill/>
                <a:round/>
                <a:headEnd/>
                <a:tailEnd/>
              </a:ln>
            </p:spPr>
            <p:txBody>
              <a:bodyPr/>
              <a:lstStyle/>
              <a:p>
                <a:pPr>
                  <a:defRPr/>
                </a:pPr>
                <a:endParaRPr lang="en-US">
                  <a:latin typeface="Arial" pitchFamily="34" charset="0"/>
                </a:endParaRPr>
              </a:p>
            </p:txBody>
          </p:sp>
          <p:sp>
            <p:nvSpPr>
              <p:cNvPr id="218143" name="Freeform 31"/>
              <p:cNvSpPr>
                <a:spLocks/>
              </p:cNvSpPr>
              <p:nvPr/>
            </p:nvSpPr>
            <p:spPr bwMode="hidden">
              <a:xfrm>
                <a:off x="1867" y="3853"/>
                <a:ext cx="171" cy="461"/>
              </a:xfrm>
              <a:custGeom>
                <a:avLst/>
                <a:gdLst/>
                <a:ahLst/>
                <a:cxnLst>
                  <a:cxn ang="0">
                    <a:pos x="31" y="263"/>
                  </a:cxn>
                  <a:cxn ang="0">
                    <a:pos x="43" y="191"/>
                  </a:cxn>
                  <a:cxn ang="0">
                    <a:pos x="67" y="131"/>
                  </a:cxn>
                  <a:cxn ang="0">
                    <a:pos x="116" y="72"/>
                  </a:cxn>
                  <a:cxn ang="0">
                    <a:pos x="171" y="18"/>
                  </a:cxn>
                  <a:cxn ang="0">
                    <a:pos x="153" y="0"/>
                  </a:cxn>
                  <a:cxn ang="0">
                    <a:pos x="86" y="60"/>
                  </a:cxn>
                  <a:cxn ang="0">
                    <a:pos x="43" y="120"/>
                  </a:cxn>
                  <a:cxn ang="0">
                    <a:pos x="13" y="191"/>
                  </a:cxn>
                  <a:cxn ang="0">
                    <a:pos x="0" y="263"/>
                  </a:cxn>
                  <a:cxn ang="0">
                    <a:pos x="6" y="317"/>
                  </a:cxn>
                  <a:cxn ang="0">
                    <a:pos x="25" y="365"/>
                  </a:cxn>
                  <a:cxn ang="0">
                    <a:pos x="49" y="413"/>
                  </a:cxn>
                  <a:cxn ang="0">
                    <a:pos x="86" y="461"/>
                  </a:cxn>
                  <a:cxn ang="0">
                    <a:pos x="122" y="461"/>
                  </a:cxn>
                  <a:cxn ang="0">
                    <a:pos x="86" y="413"/>
                  </a:cxn>
                  <a:cxn ang="0">
                    <a:pos x="55" y="365"/>
                  </a:cxn>
                  <a:cxn ang="0">
                    <a:pos x="37" y="317"/>
                  </a:cxn>
                  <a:cxn ang="0">
                    <a:pos x="31" y="263"/>
                  </a:cxn>
                  <a:cxn ang="0">
                    <a:pos x="31" y="263"/>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lnTo>
                      <a:pt x="31" y="263"/>
                    </a:lnTo>
                    <a:close/>
                  </a:path>
                </a:pathLst>
              </a:custGeom>
              <a:solidFill>
                <a:schemeClr val="accent2"/>
              </a:solidFill>
              <a:ln w="9525">
                <a:noFill/>
                <a:round/>
                <a:headEnd/>
                <a:tailEnd/>
              </a:ln>
            </p:spPr>
            <p:txBody>
              <a:bodyPr/>
              <a:lstStyle/>
              <a:p>
                <a:pPr>
                  <a:defRPr/>
                </a:pPr>
                <a:endParaRPr lang="en-US">
                  <a:latin typeface="Arial" pitchFamily="34" charset="0"/>
                </a:endParaRPr>
              </a:p>
            </p:txBody>
          </p:sp>
          <p:sp>
            <p:nvSpPr>
              <p:cNvPr id="218144"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18145"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18146"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18147" name="Freeform 35"/>
              <p:cNvSpPr>
                <a:spLocks/>
              </p:cNvSpPr>
              <p:nvPr/>
            </p:nvSpPr>
            <p:spPr bwMode="hidden">
              <a:xfrm>
                <a:off x="1776" y="3673"/>
                <a:ext cx="481" cy="641"/>
              </a:xfrm>
              <a:custGeom>
                <a:avLst/>
                <a:gdLst/>
                <a:ahLst/>
                <a:cxnLst>
                  <a:cxn ang="0">
                    <a:pos x="18" y="443"/>
                  </a:cxn>
                  <a:cxn ang="0">
                    <a:pos x="24" y="371"/>
                  </a:cxn>
                  <a:cxn ang="0">
                    <a:pos x="55" y="305"/>
                  </a:cxn>
                  <a:cxn ang="0">
                    <a:pos x="91" y="246"/>
                  </a:cxn>
                  <a:cxn ang="0">
                    <a:pos x="146" y="186"/>
                  </a:cxn>
                  <a:cxn ang="0">
                    <a:pos x="213" y="132"/>
                  </a:cxn>
                  <a:cxn ang="0">
                    <a:pos x="292" y="84"/>
                  </a:cxn>
                  <a:cxn ang="0">
                    <a:pos x="384" y="48"/>
                  </a:cxn>
                  <a:cxn ang="0">
                    <a:pos x="481" y="12"/>
                  </a:cxn>
                  <a:cxn ang="0">
                    <a:pos x="457" y="0"/>
                  </a:cxn>
                  <a:cxn ang="0">
                    <a:pos x="359" y="36"/>
                  </a:cxn>
                  <a:cxn ang="0">
                    <a:pos x="274" y="78"/>
                  </a:cxn>
                  <a:cxn ang="0">
                    <a:pos x="195" y="126"/>
                  </a:cxn>
                  <a:cxn ang="0">
                    <a:pos x="128" y="180"/>
                  </a:cxn>
                  <a:cxn ang="0">
                    <a:pos x="73" y="240"/>
                  </a:cxn>
                  <a:cxn ang="0">
                    <a:pos x="37" y="305"/>
                  </a:cxn>
                  <a:cxn ang="0">
                    <a:pos x="6" y="371"/>
                  </a:cxn>
                  <a:cxn ang="0">
                    <a:pos x="0" y="443"/>
                  </a:cxn>
                  <a:cxn ang="0">
                    <a:pos x="6" y="497"/>
                  </a:cxn>
                  <a:cxn ang="0">
                    <a:pos x="18" y="545"/>
                  </a:cxn>
                  <a:cxn ang="0">
                    <a:pos x="43" y="593"/>
                  </a:cxn>
                  <a:cxn ang="0">
                    <a:pos x="73" y="641"/>
                  </a:cxn>
                  <a:cxn ang="0">
                    <a:pos x="97" y="641"/>
                  </a:cxn>
                  <a:cxn ang="0">
                    <a:pos x="67" y="593"/>
                  </a:cxn>
                  <a:cxn ang="0">
                    <a:pos x="43" y="545"/>
                  </a:cxn>
                  <a:cxn ang="0">
                    <a:pos x="24" y="497"/>
                  </a:cxn>
                  <a:cxn ang="0">
                    <a:pos x="18" y="443"/>
                  </a:cxn>
                  <a:cxn ang="0">
                    <a:pos x="18" y="443"/>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lnTo>
                      <a:pt x="18" y="443"/>
                    </a:lnTo>
                    <a:close/>
                  </a:path>
                </a:pathLst>
              </a:custGeom>
              <a:solidFill>
                <a:schemeClr val="accent2"/>
              </a:solidFill>
              <a:ln w="9525">
                <a:noFill/>
                <a:round/>
                <a:headEnd/>
                <a:tailEnd/>
              </a:ln>
            </p:spPr>
            <p:txBody>
              <a:bodyPr/>
              <a:lstStyle/>
              <a:p>
                <a:pPr>
                  <a:defRPr/>
                </a:pPr>
                <a:endParaRPr lang="en-US">
                  <a:latin typeface="Arial" pitchFamily="34" charset="0"/>
                </a:endParaRPr>
              </a:p>
            </p:txBody>
          </p:sp>
        </p:grpSp>
        <p:grpSp>
          <p:nvGrpSpPr>
            <p:cNvPr id="1036" name="Group 36"/>
            <p:cNvGrpSpPr>
              <a:grpSpLocks/>
            </p:cNvGrpSpPr>
            <p:nvPr userDrawn="1"/>
          </p:nvGrpSpPr>
          <p:grpSpPr bwMode="auto">
            <a:xfrm>
              <a:off x="4128" y="3360"/>
              <a:ext cx="1351" cy="821"/>
              <a:chOff x="4128" y="3360"/>
              <a:chExt cx="1351" cy="821"/>
            </a:xfrm>
          </p:grpSpPr>
          <p:sp>
            <p:nvSpPr>
              <p:cNvPr id="218149"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18150"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18151"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18152"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18153"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18154"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18155"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latin typeface="Arial" pitchFamily="34" charset="0"/>
                </a:endParaRPr>
              </a:p>
            </p:txBody>
          </p:sp>
          <p:sp>
            <p:nvSpPr>
              <p:cNvPr id="218156" name="Freeform 44"/>
              <p:cNvSpPr>
                <a:spLocks/>
              </p:cNvSpPr>
              <p:nvPr/>
            </p:nvSpPr>
            <p:spPr bwMode="hidden">
              <a:xfrm>
                <a:off x="4445" y="3552"/>
                <a:ext cx="717" cy="431"/>
              </a:xfrm>
              <a:custGeom>
                <a:avLst/>
                <a:gdLst/>
                <a:ahLst/>
                <a:cxnLst>
                  <a:cxn ang="0">
                    <a:pos x="693" y="216"/>
                  </a:cxn>
                  <a:cxn ang="0">
                    <a:pos x="687" y="257"/>
                  </a:cxn>
                  <a:cxn ang="0">
                    <a:pos x="669" y="293"/>
                  </a:cxn>
                  <a:cxn ang="0">
                    <a:pos x="633" y="329"/>
                  </a:cxn>
                  <a:cxn ang="0">
                    <a:pos x="598" y="359"/>
                  </a:cxn>
                  <a:cxn ang="0">
                    <a:pos x="544" y="383"/>
                  </a:cxn>
                  <a:cxn ang="0">
                    <a:pos x="490" y="401"/>
                  </a:cxn>
                  <a:cxn ang="0">
                    <a:pos x="424" y="413"/>
                  </a:cxn>
                  <a:cxn ang="0">
                    <a:pos x="359" y="419"/>
                  </a:cxn>
                  <a:cxn ang="0">
                    <a:pos x="293" y="413"/>
                  </a:cxn>
                  <a:cxn ang="0">
                    <a:pos x="227" y="401"/>
                  </a:cxn>
                  <a:cxn ang="0">
                    <a:pos x="173" y="383"/>
                  </a:cxn>
                  <a:cxn ang="0">
                    <a:pos x="119" y="359"/>
                  </a:cxn>
                  <a:cxn ang="0">
                    <a:pos x="84" y="329"/>
                  </a:cxn>
                  <a:cxn ang="0">
                    <a:pos x="48" y="293"/>
                  </a:cxn>
                  <a:cxn ang="0">
                    <a:pos x="30" y="257"/>
                  </a:cxn>
                  <a:cxn ang="0">
                    <a:pos x="24" y="216"/>
                  </a:cxn>
                  <a:cxn ang="0">
                    <a:pos x="30" y="174"/>
                  </a:cxn>
                  <a:cxn ang="0">
                    <a:pos x="48" y="138"/>
                  </a:cxn>
                  <a:cxn ang="0">
                    <a:pos x="84" y="102"/>
                  </a:cxn>
                  <a:cxn ang="0">
                    <a:pos x="119" y="72"/>
                  </a:cxn>
                  <a:cxn ang="0">
                    <a:pos x="173" y="48"/>
                  </a:cxn>
                  <a:cxn ang="0">
                    <a:pos x="227" y="30"/>
                  </a:cxn>
                  <a:cxn ang="0">
                    <a:pos x="293" y="18"/>
                  </a:cxn>
                  <a:cxn ang="0">
                    <a:pos x="359" y="12"/>
                  </a:cxn>
                  <a:cxn ang="0">
                    <a:pos x="418" y="18"/>
                  </a:cxn>
                  <a:cxn ang="0">
                    <a:pos x="478" y="30"/>
                  </a:cxn>
                  <a:cxn ang="0">
                    <a:pos x="532" y="48"/>
                  </a:cxn>
                  <a:cxn ang="0">
                    <a:pos x="580" y="66"/>
                  </a:cxn>
                  <a:cxn ang="0">
                    <a:pos x="586" y="48"/>
                  </a:cxn>
                  <a:cxn ang="0">
                    <a:pos x="478" y="12"/>
                  </a:cxn>
                  <a:cxn ang="0">
                    <a:pos x="418" y="6"/>
                  </a:cxn>
                  <a:cxn ang="0">
                    <a:pos x="359" y="0"/>
                  </a:cxn>
                  <a:cxn ang="0">
                    <a:pos x="287" y="6"/>
                  </a:cxn>
                  <a:cxn ang="0">
                    <a:pos x="221" y="18"/>
                  </a:cxn>
                  <a:cxn ang="0">
                    <a:pos x="161" y="36"/>
                  </a:cxn>
                  <a:cxn ang="0">
                    <a:pos x="107" y="66"/>
                  </a:cxn>
                  <a:cxn ang="0">
                    <a:pos x="60" y="96"/>
                  </a:cxn>
                  <a:cxn ang="0">
                    <a:pos x="30" y="132"/>
                  </a:cxn>
                  <a:cxn ang="0">
                    <a:pos x="6" y="174"/>
                  </a:cxn>
                  <a:cxn ang="0">
                    <a:pos x="0" y="216"/>
                  </a:cxn>
                  <a:cxn ang="0">
                    <a:pos x="6" y="257"/>
                  </a:cxn>
                  <a:cxn ang="0">
                    <a:pos x="30" y="299"/>
                  </a:cxn>
                  <a:cxn ang="0">
                    <a:pos x="60" y="335"/>
                  </a:cxn>
                  <a:cxn ang="0">
                    <a:pos x="107" y="371"/>
                  </a:cxn>
                  <a:cxn ang="0">
                    <a:pos x="161" y="395"/>
                  </a:cxn>
                  <a:cxn ang="0">
                    <a:pos x="221" y="413"/>
                  </a:cxn>
                  <a:cxn ang="0">
                    <a:pos x="287" y="425"/>
                  </a:cxn>
                  <a:cxn ang="0">
                    <a:pos x="359" y="431"/>
                  </a:cxn>
                  <a:cxn ang="0">
                    <a:pos x="430" y="425"/>
                  </a:cxn>
                  <a:cxn ang="0">
                    <a:pos x="496" y="413"/>
                  </a:cxn>
                  <a:cxn ang="0">
                    <a:pos x="562" y="395"/>
                  </a:cxn>
                  <a:cxn ang="0">
                    <a:pos x="610" y="371"/>
                  </a:cxn>
                  <a:cxn ang="0">
                    <a:pos x="657" y="335"/>
                  </a:cxn>
                  <a:cxn ang="0">
                    <a:pos x="687" y="299"/>
                  </a:cxn>
                  <a:cxn ang="0">
                    <a:pos x="711" y="257"/>
                  </a:cxn>
                  <a:cxn ang="0">
                    <a:pos x="717" y="216"/>
                  </a:cxn>
                  <a:cxn ang="0">
                    <a:pos x="717" y="204"/>
                  </a:cxn>
                  <a:cxn ang="0">
                    <a:pos x="711" y="192"/>
                  </a:cxn>
                  <a:cxn ang="0">
                    <a:pos x="687" y="198"/>
                  </a:cxn>
                  <a:cxn ang="0">
                    <a:pos x="693" y="210"/>
                  </a:cxn>
                  <a:cxn ang="0">
                    <a:pos x="693" y="216"/>
                  </a:cxn>
                  <a:cxn ang="0">
                    <a:pos x="693" y="216"/>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lnTo>
                      <a:pt x="693" y="216"/>
                    </a:lnTo>
                    <a:close/>
                  </a:path>
                </a:pathLst>
              </a:custGeom>
              <a:solidFill>
                <a:schemeClr val="accent2"/>
              </a:solidFill>
              <a:ln w="9525">
                <a:noFill/>
                <a:round/>
                <a:headEnd/>
                <a:tailEnd/>
              </a:ln>
            </p:spPr>
            <p:txBody>
              <a:bodyPr/>
              <a:lstStyle/>
              <a:p>
                <a:pPr>
                  <a:defRPr/>
                </a:pPr>
                <a:endParaRPr lang="en-US">
                  <a:latin typeface="Arial" pitchFamily="34" charset="0"/>
                </a:endParaRPr>
              </a:p>
            </p:txBody>
          </p:sp>
          <p:sp>
            <p:nvSpPr>
              <p:cNvPr id="218157"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latin typeface="Arial" pitchFamily="34" charset="0"/>
                </a:endParaRPr>
              </a:p>
            </p:txBody>
          </p:sp>
          <p:sp>
            <p:nvSpPr>
              <p:cNvPr id="218158"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18159"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18160"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latin typeface="Arial" pitchFamily="34" charset="0"/>
                </a:endParaRPr>
              </a:p>
            </p:txBody>
          </p:sp>
          <p:sp>
            <p:nvSpPr>
              <p:cNvPr id="218161"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218162"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pitchFamily="34" charset="0"/>
                </a:endParaRPr>
              </a:p>
            </p:txBody>
          </p:sp>
          <p:sp>
            <p:nvSpPr>
              <p:cNvPr id="218163"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218164"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latin typeface="Arial" pitchFamily="34" charset="0"/>
                </a:endParaRPr>
              </a:p>
            </p:txBody>
          </p:sp>
          <p:sp>
            <p:nvSpPr>
              <p:cNvPr id="218165"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grpSp>
        <p:grpSp>
          <p:nvGrpSpPr>
            <p:cNvPr id="1037" name="Group 54"/>
            <p:cNvGrpSpPr>
              <a:grpSpLocks/>
            </p:cNvGrpSpPr>
            <p:nvPr userDrawn="1"/>
          </p:nvGrpSpPr>
          <p:grpSpPr bwMode="auto">
            <a:xfrm>
              <a:off x="5280" y="3024"/>
              <a:ext cx="425" cy="258"/>
              <a:chOff x="5280" y="3024"/>
              <a:chExt cx="425" cy="258"/>
            </a:xfrm>
          </p:grpSpPr>
          <p:sp>
            <p:nvSpPr>
              <p:cNvPr id="218167" name="Freeform 55"/>
              <p:cNvSpPr>
                <a:spLocks/>
              </p:cNvSpPr>
              <p:nvPr/>
            </p:nvSpPr>
            <p:spPr bwMode="hidden">
              <a:xfrm>
                <a:off x="5280" y="3186"/>
                <a:ext cx="383" cy="96"/>
              </a:xfrm>
              <a:custGeom>
                <a:avLst/>
                <a:gdLst/>
                <a:ahLst/>
                <a:cxnLst>
                  <a:cxn ang="0">
                    <a:pos x="209" y="96"/>
                  </a:cxn>
                  <a:cxn ang="0">
                    <a:pos x="143" y="90"/>
                  </a:cxn>
                  <a:cxn ang="0">
                    <a:pos x="83" y="66"/>
                  </a:cxn>
                  <a:cxn ang="0">
                    <a:pos x="35" y="36"/>
                  </a:cxn>
                  <a:cxn ang="0">
                    <a:pos x="6" y="0"/>
                  </a:cxn>
                  <a:cxn ang="0">
                    <a:pos x="0" y="6"/>
                  </a:cxn>
                  <a:cxn ang="0">
                    <a:pos x="29" y="42"/>
                  </a:cxn>
                  <a:cxn ang="0">
                    <a:pos x="77" y="72"/>
                  </a:cxn>
                  <a:cxn ang="0">
                    <a:pos x="137" y="90"/>
                  </a:cxn>
                  <a:cxn ang="0">
                    <a:pos x="209" y="96"/>
                  </a:cxn>
                  <a:cxn ang="0">
                    <a:pos x="263" y="90"/>
                  </a:cxn>
                  <a:cxn ang="0">
                    <a:pos x="311" y="84"/>
                  </a:cxn>
                  <a:cxn ang="0">
                    <a:pos x="352" y="66"/>
                  </a:cxn>
                  <a:cxn ang="0">
                    <a:pos x="382" y="42"/>
                  </a:cxn>
                  <a:cxn ang="0">
                    <a:pos x="376" y="42"/>
                  </a:cxn>
                  <a:cxn ang="0">
                    <a:pos x="346" y="66"/>
                  </a:cxn>
                  <a:cxn ang="0">
                    <a:pos x="305" y="78"/>
                  </a:cxn>
                  <a:cxn ang="0">
                    <a:pos x="263" y="90"/>
                  </a:cxn>
                  <a:cxn ang="0">
                    <a:pos x="209" y="96"/>
                  </a:cxn>
                  <a:cxn ang="0">
                    <a:pos x="209" y="96"/>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lnTo>
                      <a:pt x="209" y="9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latin typeface="Arial" pitchFamily="34" charset="0"/>
                </a:endParaRPr>
              </a:p>
            </p:txBody>
          </p:sp>
          <p:sp>
            <p:nvSpPr>
              <p:cNvPr id="218168" name="Freeform 56"/>
              <p:cNvSpPr>
                <a:spLocks/>
              </p:cNvSpPr>
              <p:nvPr/>
            </p:nvSpPr>
            <p:spPr bwMode="hidden">
              <a:xfrm>
                <a:off x="5315" y="3024"/>
                <a:ext cx="258" cy="54"/>
              </a:xfrm>
              <a:custGeom>
                <a:avLst/>
                <a:gdLst/>
                <a:ahLst/>
                <a:cxnLst>
                  <a:cxn ang="0">
                    <a:pos x="174" y="0"/>
                  </a:cxn>
                  <a:cxn ang="0">
                    <a:pos x="216" y="6"/>
                  </a:cxn>
                  <a:cxn ang="0">
                    <a:pos x="258" y="12"/>
                  </a:cxn>
                  <a:cxn ang="0">
                    <a:pos x="252" y="6"/>
                  </a:cxn>
                  <a:cxn ang="0">
                    <a:pos x="216" y="0"/>
                  </a:cxn>
                  <a:cxn ang="0">
                    <a:pos x="174" y="0"/>
                  </a:cxn>
                  <a:cxn ang="0">
                    <a:pos x="120" y="6"/>
                  </a:cxn>
                  <a:cxn ang="0">
                    <a:pos x="78" y="12"/>
                  </a:cxn>
                  <a:cxn ang="0">
                    <a:pos x="36" y="30"/>
                  </a:cxn>
                  <a:cxn ang="0">
                    <a:pos x="0" y="48"/>
                  </a:cxn>
                  <a:cxn ang="0">
                    <a:pos x="6" y="54"/>
                  </a:cxn>
                  <a:cxn ang="0">
                    <a:pos x="36" y="36"/>
                  </a:cxn>
                  <a:cxn ang="0">
                    <a:pos x="78" y="18"/>
                  </a:cxn>
                  <a:cxn ang="0">
                    <a:pos x="120" y="6"/>
                  </a:cxn>
                  <a:cxn ang="0">
                    <a:pos x="174" y="0"/>
                  </a:cxn>
                  <a:cxn ang="0">
                    <a:pos x="174" y="0"/>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lnTo>
                      <a:pt x="174" y="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latin typeface="Arial" pitchFamily="34" charset="0"/>
                </a:endParaRPr>
              </a:p>
            </p:txBody>
          </p:sp>
          <p:sp>
            <p:nvSpPr>
              <p:cNvPr id="218169" name="Freeform 57"/>
              <p:cNvSpPr>
                <a:spLocks/>
              </p:cNvSpPr>
              <p:nvPr/>
            </p:nvSpPr>
            <p:spPr bwMode="hidden">
              <a:xfrm>
                <a:off x="5645" y="3066"/>
                <a:ext cx="60" cy="156"/>
              </a:xfrm>
              <a:custGeom>
                <a:avLst/>
                <a:gdLst/>
                <a:ahLst/>
                <a:cxnLst>
                  <a:cxn ang="0">
                    <a:pos x="54" y="90"/>
                  </a:cxn>
                  <a:cxn ang="0">
                    <a:pos x="48" y="126"/>
                  </a:cxn>
                  <a:cxn ang="0">
                    <a:pos x="24" y="156"/>
                  </a:cxn>
                  <a:cxn ang="0">
                    <a:pos x="30" y="156"/>
                  </a:cxn>
                  <a:cxn ang="0">
                    <a:pos x="54" y="126"/>
                  </a:cxn>
                  <a:cxn ang="0">
                    <a:pos x="60" y="90"/>
                  </a:cxn>
                  <a:cxn ang="0">
                    <a:pos x="54" y="66"/>
                  </a:cxn>
                  <a:cxn ang="0">
                    <a:pos x="48" y="42"/>
                  </a:cxn>
                  <a:cxn ang="0">
                    <a:pos x="30" y="18"/>
                  </a:cxn>
                  <a:cxn ang="0">
                    <a:pos x="6" y="0"/>
                  </a:cxn>
                  <a:cxn ang="0">
                    <a:pos x="0" y="6"/>
                  </a:cxn>
                  <a:cxn ang="0">
                    <a:pos x="24" y="24"/>
                  </a:cxn>
                  <a:cxn ang="0">
                    <a:pos x="42" y="42"/>
                  </a:cxn>
                  <a:cxn ang="0">
                    <a:pos x="48" y="66"/>
                  </a:cxn>
                  <a:cxn ang="0">
                    <a:pos x="54" y="90"/>
                  </a:cxn>
                  <a:cxn ang="0">
                    <a:pos x="54" y="90"/>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lnTo>
                      <a:pt x="54" y="9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latin typeface="Arial" pitchFamily="34" charset="0"/>
                </a:endParaRPr>
              </a:p>
            </p:txBody>
          </p:sp>
          <p:sp>
            <p:nvSpPr>
              <p:cNvPr id="218170" name="Freeform 58"/>
              <p:cNvSpPr>
                <a:spLocks/>
              </p:cNvSpPr>
              <p:nvPr/>
            </p:nvSpPr>
            <p:spPr bwMode="hidden">
              <a:xfrm>
                <a:off x="5375" y="3246"/>
                <a:ext cx="192" cy="18"/>
              </a:xfrm>
              <a:custGeom>
                <a:avLst/>
                <a:gdLst/>
                <a:ahLst/>
                <a:cxnLst>
                  <a:cxn ang="0">
                    <a:pos x="114" y="12"/>
                  </a:cxn>
                  <a:cxn ang="0">
                    <a:pos x="72" y="6"/>
                  </a:cxn>
                  <a:cxn ang="0">
                    <a:pos x="30" y="0"/>
                  </a:cxn>
                  <a:cxn ang="0">
                    <a:pos x="0" y="0"/>
                  </a:cxn>
                  <a:cxn ang="0">
                    <a:pos x="54" y="12"/>
                  </a:cxn>
                  <a:cxn ang="0">
                    <a:pos x="114" y="18"/>
                  </a:cxn>
                  <a:cxn ang="0">
                    <a:pos x="156" y="18"/>
                  </a:cxn>
                  <a:cxn ang="0">
                    <a:pos x="192" y="12"/>
                  </a:cxn>
                  <a:cxn ang="0">
                    <a:pos x="186" y="0"/>
                  </a:cxn>
                  <a:cxn ang="0">
                    <a:pos x="150" y="6"/>
                  </a:cxn>
                  <a:cxn ang="0">
                    <a:pos x="114" y="12"/>
                  </a:cxn>
                  <a:cxn ang="0">
                    <a:pos x="114" y="12"/>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lnTo>
                      <a:pt x="114" y="12"/>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latin typeface="Arial" pitchFamily="34" charset="0"/>
                </a:endParaRPr>
              </a:p>
            </p:txBody>
          </p:sp>
          <p:sp>
            <p:nvSpPr>
              <p:cNvPr id="218171" name="Freeform 59"/>
              <p:cNvSpPr>
                <a:spLocks/>
              </p:cNvSpPr>
              <p:nvPr/>
            </p:nvSpPr>
            <p:spPr bwMode="hidden">
              <a:xfrm>
                <a:off x="5304" y="3042"/>
                <a:ext cx="161" cy="186"/>
              </a:xfrm>
              <a:custGeom>
                <a:avLst/>
                <a:gdLst/>
                <a:ahLst/>
                <a:cxnLst>
                  <a:cxn ang="0">
                    <a:pos x="11" y="114"/>
                  </a:cxn>
                  <a:cxn ang="0">
                    <a:pos x="17" y="96"/>
                  </a:cxn>
                  <a:cxn ang="0">
                    <a:pos x="23" y="78"/>
                  </a:cxn>
                  <a:cxn ang="0">
                    <a:pos x="53" y="42"/>
                  </a:cxn>
                  <a:cxn ang="0">
                    <a:pos x="101" y="18"/>
                  </a:cxn>
                  <a:cxn ang="0">
                    <a:pos x="155" y="6"/>
                  </a:cxn>
                  <a:cxn ang="0">
                    <a:pos x="161" y="0"/>
                  </a:cxn>
                  <a:cxn ang="0">
                    <a:pos x="95" y="12"/>
                  </a:cxn>
                  <a:cxn ang="0">
                    <a:pos x="47" y="36"/>
                  </a:cxn>
                  <a:cxn ang="0">
                    <a:pos x="11" y="72"/>
                  </a:cxn>
                  <a:cxn ang="0">
                    <a:pos x="5" y="90"/>
                  </a:cxn>
                  <a:cxn ang="0">
                    <a:pos x="0" y="114"/>
                  </a:cxn>
                  <a:cxn ang="0">
                    <a:pos x="11" y="150"/>
                  </a:cxn>
                  <a:cxn ang="0">
                    <a:pos x="23" y="168"/>
                  </a:cxn>
                  <a:cxn ang="0">
                    <a:pos x="41" y="186"/>
                  </a:cxn>
                  <a:cxn ang="0">
                    <a:pos x="65" y="186"/>
                  </a:cxn>
                  <a:cxn ang="0">
                    <a:pos x="41" y="168"/>
                  </a:cxn>
                  <a:cxn ang="0">
                    <a:pos x="23" y="150"/>
                  </a:cxn>
                  <a:cxn ang="0">
                    <a:pos x="17" y="132"/>
                  </a:cxn>
                  <a:cxn ang="0">
                    <a:pos x="11" y="114"/>
                  </a:cxn>
                  <a:cxn ang="0">
                    <a:pos x="11" y="114"/>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lnTo>
                      <a:pt x="11" y="114"/>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18172" name="Freeform 60"/>
              <p:cNvSpPr>
                <a:spLocks/>
              </p:cNvSpPr>
              <p:nvPr/>
            </p:nvSpPr>
            <p:spPr bwMode="hidden">
              <a:xfrm>
                <a:off x="5489" y="3042"/>
                <a:ext cx="186" cy="210"/>
              </a:xfrm>
              <a:custGeom>
                <a:avLst/>
                <a:gdLst/>
                <a:ahLst/>
                <a:cxnLst>
                  <a:cxn ang="0">
                    <a:pos x="0" y="6"/>
                  </a:cxn>
                  <a:cxn ang="0">
                    <a:pos x="66" y="12"/>
                  </a:cxn>
                  <a:cxn ang="0">
                    <a:pos x="119" y="36"/>
                  </a:cxn>
                  <a:cxn ang="0">
                    <a:pos x="155" y="72"/>
                  </a:cxn>
                  <a:cxn ang="0">
                    <a:pos x="161" y="90"/>
                  </a:cxn>
                  <a:cxn ang="0">
                    <a:pos x="167" y="114"/>
                  </a:cxn>
                  <a:cxn ang="0">
                    <a:pos x="161" y="138"/>
                  </a:cxn>
                  <a:cxn ang="0">
                    <a:pos x="149" y="162"/>
                  </a:cxn>
                  <a:cxn ang="0">
                    <a:pos x="119" y="180"/>
                  </a:cxn>
                  <a:cxn ang="0">
                    <a:pos x="90" y="198"/>
                  </a:cxn>
                  <a:cxn ang="0">
                    <a:pos x="96" y="210"/>
                  </a:cxn>
                  <a:cxn ang="0">
                    <a:pos x="131" y="192"/>
                  </a:cxn>
                  <a:cxn ang="0">
                    <a:pos x="161" y="168"/>
                  </a:cxn>
                  <a:cxn ang="0">
                    <a:pos x="179" y="144"/>
                  </a:cxn>
                  <a:cxn ang="0">
                    <a:pos x="185" y="114"/>
                  </a:cxn>
                  <a:cxn ang="0">
                    <a:pos x="179" y="90"/>
                  </a:cxn>
                  <a:cxn ang="0">
                    <a:pos x="173" y="66"/>
                  </a:cxn>
                  <a:cxn ang="0">
                    <a:pos x="155" y="48"/>
                  </a:cxn>
                  <a:cxn ang="0">
                    <a:pos x="131" y="30"/>
                  </a:cxn>
                  <a:cxn ang="0">
                    <a:pos x="72" y="6"/>
                  </a:cxn>
                  <a:cxn ang="0">
                    <a:pos x="0" y="0"/>
                  </a:cxn>
                  <a:cxn ang="0">
                    <a:pos x="0" y="6"/>
                  </a:cxn>
                  <a:cxn ang="0">
                    <a:pos x="0" y="6"/>
                  </a:cxn>
                  <a:cxn ang="0">
                    <a:pos x="0" y="6"/>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lnTo>
                      <a:pt x="0" y="6"/>
                    </a:lnTo>
                    <a:lnTo>
                      <a:pt x="0" y="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latin typeface="Arial" pitchFamily="34" charset="0"/>
                </a:endParaRPr>
              </a:p>
            </p:txBody>
          </p:sp>
          <p:sp>
            <p:nvSpPr>
              <p:cNvPr id="218173" name="Freeform 61"/>
              <p:cNvSpPr>
                <a:spLocks noEditPoints="1"/>
              </p:cNvSpPr>
              <p:nvPr/>
            </p:nvSpPr>
            <p:spPr bwMode="hidden">
              <a:xfrm>
                <a:off x="5345" y="3058"/>
                <a:ext cx="299" cy="186"/>
              </a:xfrm>
              <a:custGeom>
                <a:avLst/>
                <a:gdLst/>
                <a:ahLst/>
                <a:cxnLst>
                  <a:cxn ang="0">
                    <a:pos x="150" y="0"/>
                  </a:cxn>
                  <a:cxn ang="0">
                    <a:pos x="90" y="6"/>
                  </a:cxn>
                  <a:cxn ang="0">
                    <a:pos x="42" y="30"/>
                  </a:cxn>
                  <a:cxn ang="0">
                    <a:pos x="12" y="54"/>
                  </a:cxn>
                  <a:cxn ang="0">
                    <a:pos x="6" y="72"/>
                  </a:cxn>
                  <a:cxn ang="0">
                    <a:pos x="0" y="90"/>
                  </a:cxn>
                  <a:cxn ang="0">
                    <a:pos x="6" y="108"/>
                  </a:cxn>
                  <a:cxn ang="0">
                    <a:pos x="12" y="126"/>
                  </a:cxn>
                  <a:cxn ang="0">
                    <a:pos x="42" y="156"/>
                  </a:cxn>
                  <a:cxn ang="0">
                    <a:pos x="90" y="180"/>
                  </a:cxn>
                  <a:cxn ang="0">
                    <a:pos x="150" y="186"/>
                  </a:cxn>
                  <a:cxn ang="0">
                    <a:pos x="209" y="180"/>
                  </a:cxn>
                  <a:cxn ang="0">
                    <a:pos x="257" y="156"/>
                  </a:cxn>
                  <a:cxn ang="0">
                    <a:pos x="287" y="126"/>
                  </a:cxn>
                  <a:cxn ang="0">
                    <a:pos x="299" y="108"/>
                  </a:cxn>
                  <a:cxn ang="0">
                    <a:pos x="299" y="90"/>
                  </a:cxn>
                  <a:cxn ang="0">
                    <a:pos x="299" y="72"/>
                  </a:cxn>
                  <a:cxn ang="0">
                    <a:pos x="287" y="54"/>
                  </a:cxn>
                  <a:cxn ang="0">
                    <a:pos x="257" y="30"/>
                  </a:cxn>
                  <a:cxn ang="0">
                    <a:pos x="209" y="6"/>
                  </a:cxn>
                  <a:cxn ang="0">
                    <a:pos x="150" y="0"/>
                  </a:cxn>
                  <a:cxn ang="0">
                    <a:pos x="150" y="0"/>
                  </a:cxn>
                  <a:cxn ang="0">
                    <a:pos x="150" y="180"/>
                  </a:cxn>
                  <a:cxn ang="0">
                    <a:pos x="96" y="174"/>
                  </a:cxn>
                  <a:cxn ang="0">
                    <a:pos x="48" y="156"/>
                  </a:cxn>
                  <a:cxn ang="0">
                    <a:pos x="18" y="126"/>
                  </a:cxn>
                  <a:cxn ang="0">
                    <a:pos x="12" y="108"/>
                  </a:cxn>
                  <a:cxn ang="0">
                    <a:pos x="6" y="90"/>
                  </a:cxn>
                  <a:cxn ang="0">
                    <a:pos x="12" y="72"/>
                  </a:cxn>
                  <a:cxn ang="0">
                    <a:pos x="18" y="54"/>
                  </a:cxn>
                  <a:cxn ang="0">
                    <a:pos x="48" y="30"/>
                  </a:cxn>
                  <a:cxn ang="0">
                    <a:pos x="96" y="12"/>
                  </a:cxn>
                  <a:cxn ang="0">
                    <a:pos x="150" y="6"/>
                  </a:cxn>
                  <a:cxn ang="0">
                    <a:pos x="203" y="12"/>
                  </a:cxn>
                  <a:cxn ang="0">
                    <a:pos x="251" y="30"/>
                  </a:cxn>
                  <a:cxn ang="0">
                    <a:pos x="281" y="54"/>
                  </a:cxn>
                  <a:cxn ang="0">
                    <a:pos x="293" y="72"/>
                  </a:cxn>
                  <a:cxn ang="0">
                    <a:pos x="293" y="90"/>
                  </a:cxn>
                  <a:cxn ang="0">
                    <a:pos x="293" y="108"/>
                  </a:cxn>
                  <a:cxn ang="0">
                    <a:pos x="281" y="126"/>
                  </a:cxn>
                  <a:cxn ang="0">
                    <a:pos x="251" y="156"/>
                  </a:cxn>
                  <a:cxn ang="0">
                    <a:pos x="203" y="174"/>
                  </a:cxn>
                  <a:cxn ang="0">
                    <a:pos x="150" y="180"/>
                  </a:cxn>
                  <a:cxn ang="0">
                    <a:pos x="150" y="180"/>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lnTo>
                      <a:pt x="150" y="180"/>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en-US">
                  <a:latin typeface="Arial" pitchFamily="34" charset="0"/>
                </a:endParaRPr>
              </a:p>
            </p:txBody>
          </p:sp>
          <p:grpSp>
            <p:nvGrpSpPr>
              <p:cNvPr id="1045" name="Group 62"/>
              <p:cNvGrpSpPr>
                <a:grpSpLocks/>
              </p:cNvGrpSpPr>
              <p:nvPr/>
            </p:nvGrpSpPr>
            <p:grpSpPr bwMode="auto">
              <a:xfrm>
                <a:off x="5381" y="3085"/>
                <a:ext cx="227" cy="132"/>
                <a:chOff x="5381" y="3085"/>
                <a:chExt cx="227" cy="132"/>
              </a:xfrm>
            </p:grpSpPr>
            <p:sp>
              <p:nvSpPr>
                <p:cNvPr id="218175"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218176"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en-US">
                    <a:latin typeface="Arial" pitchFamily="34" charset="0"/>
                  </a:endParaRPr>
                </a:p>
              </p:txBody>
            </p:sp>
            <p:sp>
              <p:nvSpPr>
                <p:cNvPr id="218177"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w="9525">
                  <a:noFill/>
                  <a:round/>
                  <a:headEnd/>
                  <a:tailEnd/>
                </a:ln>
                <a:effectLst/>
              </p:spPr>
              <p:txBody>
                <a:bodyPr/>
                <a:lstStyle/>
                <a:p>
                  <a:pPr>
                    <a:defRPr/>
                  </a:pPr>
                  <a:endParaRPr lang="en-US">
                    <a:latin typeface="Arial" pitchFamily="34" charset="0"/>
                  </a:endParaRPr>
                </a:p>
              </p:txBody>
            </p:sp>
            <p:sp>
              <p:nvSpPr>
                <p:cNvPr id="218178"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w="9525">
                  <a:noFill/>
                  <a:round/>
                  <a:headEnd/>
                  <a:tailEnd/>
                </a:ln>
                <a:effectLst/>
              </p:spPr>
              <p:txBody>
                <a:bodyPr/>
                <a:lstStyle/>
                <a:p>
                  <a:pPr>
                    <a:defRPr/>
                  </a:pPr>
                  <a:endParaRPr lang="en-US">
                    <a:latin typeface="Arial" pitchFamily="34" charset="0"/>
                  </a:endParaRPr>
                </a:p>
              </p:txBody>
            </p:sp>
          </p:grpSp>
        </p:grpSp>
      </p:grpSp>
      <p:sp>
        <p:nvSpPr>
          <p:cNvPr id="218179"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218180"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18181"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effectLst>
                  <a:outerShdw blurRad="38100" dist="38100" dir="2700000" algn="tl">
                    <a:srgbClr val="000000"/>
                  </a:outerShdw>
                </a:effectLst>
                <a:latin typeface="Arial" pitchFamily="34" charset="0"/>
              </a:defRPr>
            </a:lvl1pPr>
          </a:lstStyle>
          <a:p>
            <a:pPr>
              <a:defRPr/>
            </a:pPr>
            <a:fld id="{7D19103C-6801-48A6-A48B-D5614E5213E7}" type="datetimeFigureOut">
              <a:rPr lang="en-US"/>
              <a:pPr>
                <a:defRPr/>
              </a:pPr>
              <a:t>5/18/2009</a:t>
            </a:fld>
            <a:endParaRPr lang="en-US"/>
          </a:p>
        </p:txBody>
      </p:sp>
      <p:sp>
        <p:nvSpPr>
          <p:cNvPr id="218182"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smtClean="0">
                <a:effectLst>
                  <a:outerShdw blurRad="38100" dist="38100" dir="2700000" algn="tl">
                    <a:srgbClr val="000000"/>
                  </a:outerShdw>
                </a:effectLst>
                <a:latin typeface="Arial" pitchFamily="34" charset="0"/>
              </a:defRPr>
            </a:lvl1pPr>
          </a:lstStyle>
          <a:p>
            <a:pPr>
              <a:defRPr/>
            </a:pPr>
            <a:endParaRPr lang="en-US"/>
          </a:p>
        </p:txBody>
      </p:sp>
      <p:sp>
        <p:nvSpPr>
          <p:cNvPr id="218183"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smtClean="0">
                <a:effectLst>
                  <a:outerShdw blurRad="38100" dist="38100" dir="2700000" algn="tl">
                    <a:srgbClr val="000000"/>
                  </a:outerShdw>
                </a:effectLst>
                <a:latin typeface="Arial" pitchFamily="34" charset="0"/>
              </a:defRPr>
            </a:lvl1pPr>
          </a:lstStyle>
          <a:p>
            <a:pPr>
              <a:defRPr/>
            </a:pPr>
            <a:fld id="{7FF70D51-F80B-4D40-8C32-7C3C1A5E0B90}"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91"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education.gov.ab.ca/"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education.alberta.ca/teachers/program/math/info/post-sec.aspx"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ailto:Christine.Henzel@gov.ab.ca"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mailto:Jennifer.Dolecki@gov.ab.ca"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NEW title v1"/>
          <p:cNvPicPr>
            <a:picLocks noChangeAspect="1" noChangeArrowheads="1"/>
          </p:cNvPicPr>
          <p:nvPr/>
        </p:nvPicPr>
        <p:blipFill>
          <a:blip r:embed="rId3"/>
          <a:srcRect/>
          <a:stretch>
            <a:fillRect/>
          </a:stretch>
        </p:blipFill>
        <p:spPr bwMode="auto">
          <a:xfrm>
            <a:off x="1588" y="9525"/>
            <a:ext cx="9139237" cy="6615113"/>
          </a:xfrm>
          <a:prstGeom prst="rect">
            <a:avLst/>
          </a:prstGeom>
          <a:noFill/>
          <a:ln w="9525">
            <a:noFill/>
            <a:miter lim="800000"/>
            <a:headEnd/>
            <a:tailEnd/>
          </a:ln>
        </p:spPr>
      </p:pic>
      <p:sp>
        <p:nvSpPr>
          <p:cNvPr id="93187" name="Rectangle 3"/>
          <p:cNvSpPr>
            <a:spLocks noGrp="1" noChangeArrowheads="1"/>
          </p:cNvSpPr>
          <p:nvPr>
            <p:ph type="ctrTitle"/>
          </p:nvPr>
        </p:nvSpPr>
        <p:spPr>
          <a:xfrm>
            <a:off x="685800" y="2581275"/>
            <a:ext cx="7772400" cy="1470025"/>
          </a:xfrm>
        </p:spPr>
        <p:txBody>
          <a:bodyPr/>
          <a:lstStyle/>
          <a:p>
            <a:pPr eaLnBrk="1" hangingPunct="1">
              <a:defRPr/>
            </a:pPr>
            <a:r>
              <a:rPr lang="en-US" sz="4800" b="1" dirty="0" smtClean="0">
                <a:solidFill>
                  <a:srgbClr val="00CC00"/>
                </a:solidFill>
                <a:latin typeface="Maiandra GD" pitchFamily="34" charset="0"/>
              </a:rPr>
              <a:t>The Revised High School Mathematics Program of Studies</a:t>
            </a:r>
            <a:r>
              <a:rPr lang="en-US" sz="4800" b="1" dirty="0" smtClean="0">
                <a:latin typeface="Maiandra GD" pitchFamily="34" charset="0"/>
              </a:rPr>
              <a:t/>
            </a:r>
            <a:br>
              <a:rPr lang="en-US" sz="4800" b="1" dirty="0" smtClean="0">
                <a:latin typeface="Maiandra GD" pitchFamily="34" charset="0"/>
              </a:rPr>
            </a:br>
            <a:endParaRPr lang="en-US" sz="4800" b="1" dirty="0" smtClean="0">
              <a:latin typeface="Maiandra GD"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defRPr/>
            </a:pPr>
            <a:r>
              <a:rPr lang="en-US" sz="4000" b="1" smtClean="0"/>
              <a:t>Alberta Program of Studies</a:t>
            </a:r>
          </a:p>
        </p:txBody>
      </p:sp>
      <p:sp>
        <p:nvSpPr>
          <p:cNvPr id="39939" name="Rectangle 3"/>
          <p:cNvSpPr>
            <a:spLocks noGrp="1" noChangeArrowheads="1"/>
          </p:cNvSpPr>
          <p:nvPr>
            <p:ph type="body" idx="1"/>
          </p:nvPr>
        </p:nvSpPr>
        <p:spPr/>
        <p:txBody>
          <a:bodyPr/>
          <a:lstStyle/>
          <a:p>
            <a:pPr eaLnBrk="1" hangingPunct="1">
              <a:defRPr/>
            </a:pPr>
            <a:r>
              <a:rPr lang="en-US" smtClean="0"/>
              <a:t>Based on the WNCP CCF </a:t>
            </a:r>
          </a:p>
          <a:p>
            <a:pPr eaLnBrk="1" hangingPunct="1">
              <a:defRPr/>
            </a:pPr>
            <a:endParaRPr lang="en-US" smtClean="0"/>
          </a:p>
          <a:p>
            <a:pPr eaLnBrk="1" hangingPunct="1">
              <a:defRPr/>
            </a:pPr>
            <a:r>
              <a:rPr lang="en-US" smtClean="0"/>
              <a:t>Approved by the Minister in Spring 2008</a:t>
            </a:r>
          </a:p>
          <a:p>
            <a:pPr eaLnBrk="1" hangingPunct="1">
              <a:defRPr/>
            </a:pPr>
            <a:endParaRPr lang="en-US" smtClean="0"/>
          </a:p>
          <a:p>
            <a:pPr eaLnBrk="1" hangingPunct="1">
              <a:defRPr/>
            </a:pPr>
            <a:r>
              <a:rPr lang="en-US" smtClean="0"/>
              <a:t>Available at Alberta Education Web site </a:t>
            </a:r>
            <a:r>
              <a:rPr lang="en-US" smtClean="0">
                <a:hlinkClick r:id="rId3"/>
              </a:rPr>
              <a:t>www.education.gov.ab.ca</a:t>
            </a:r>
            <a:r>
              <a:rPr lang="en-US" smtClean="0"/>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pPr eaLnBrk="1" hangingPunct="1">
              <a:defRPr/>
            </a:pPr>
            <a:r>
              <a:rPr lang="en-US" sz="4000" b="1" smtClean="0"/>
              <a:t>Changes in the K-12 Program</a:t>
            </a:r>
          </a:p>
        </p:txBody>
      </p:sp>
      <p:sp>
        <p:nvSpPr>
          <p:cNvPr id="174083" name="Rectangle 3"/>
          <p:cNvSpPr>
            <a:spLocks noGrp="1" noChangeArrowheads="1"/>
          </p:cNvSpPr>
          <p:nvPr>
            <p:ph type="body" idx="1"/>
          </p:nvPr>
        </p:nvSpPr>
        <p:spPr>
          <a:xfrm>
            <a:off x="0" y="1600200"/>
            <a:ext cx="5762625" cy="4452938"/>
          </a:xfrm>
        </p:spPr>
        <p:txBody>
          <a:bodyPr/>
          <a:lstStyle/>
          <a:p>
            <a:pPr eaLnBrk="1" hangingPunct="1">
              <a:lnSpc>
                <a:spcPct val="90000"/>
              </a:lnSpc>
              <a:defRPr/>
            </a:pPr>
            <a:r>
              <a:rPr lang="en-US" smtClean="0"/>
              <a:t>Content: Reduced &amp; Focused</a:t>
            </a:r>
          </a:p>
          <a:p>
            <a:pPr lvl="1" eaLnBrk="1" hangingPunct="1">
              <a:lnSpc>
                <a:spcPct val="90000"/>
              </a:lnSpc>
              <a:defRPr/>
            </a:pPr>
            <a:r>
              <a:rPr lang="en-US" smtClean="0"/>
              <a:t>more depth less breadth</a:t>
            </a:r>
          </a:p>
          <a:p>
            <a:pPr eaLnBrk="1" hangingPunct="1">
              <a:lnSpc>
                <a:spcPct val="80000"/>
              </a:lnSpc>
              <a:defRPr/>
            </a:pPr>
            <a:endParaRPr lang="en-US" smtClean="0"/>
          </a:p>
          <a:p>
            <a:pPr eaLnBrk="1" hangingPunct="1">
              <a:lnSpc>
                <a:spcPct val="80000"/>
              </a:lnSpc>
              <a:defRPr/>
            </a:pPr>
            <a:r>
              <a:rPr lang="en-US" smtClean="0"/>
              <a:t>Algebraic Reasoning </a:t>
            </a:r>
          </a:p>
          <a:p>
            <a:pPr eaLnBrk="1" hangingPunct="1">
              <a:lnSpc>
                <a:spcPct val="80000"/>
              </a:lnSpc>
              <a:defRPr/>
            </a:pPr>
            <a:endParaRPr lang="en-US" smtClean="0"/>
          </a:p>
          <a:p>
            <a:pPr eaLnBrk="1" hangingPunct="1">
              <a:lnSpc>
                <a:spcPct val="80000"/>
              </a:lnSpc>
              <a:defRPr/>
            </a:pPr>
            <a:r>
              <a:rPr lang="en-US" smtClean="0"/>
              <a:t>Learning through Problem Solving</a:t>
            </a:r>
          </a:p>
          <a:p>
            <a:pPr eaLnBrk="1" hangingPunct="1">
              <a:lnSpc>
                <a:spcPct val="90000"/>
              </a:lnSpc>
              <a:buFont typeface="Wingdings" pitchFamily="2" charset="2"/>
              <a:buNone/>
              <a:defRPr/>
            </a:pPr>
            <a:endParaRPr lang="en-US" smtClean="0"/>
          </a:p>
        </p:txBody>
      </p:sp>
      <p:sp>
        <p:nvSpPr>
          <p:cNvPr id="174085" name="Rectangle 5"/>
          <p:cNvSpPr>
            <a:spLocks noChangeArrowheads="1"/>
          </p:cNvSpPr>
          <p:nvPr/>
        </p:nvSpPr>
        <p:spPr bwMode="auto">
          <a:xfrm>
            <a:off x="4875213" y="1592263"/>
            <a:ext cx="4268787" cy="4641850"/>
          </a:xfrm>
          <a:prstGeom prst="rect">
            <a:avLst/>
          </a:prstGeom>
          <a:noFill/>
          <a:ln w="9525">
            <a:noFill/>
            <a:miter lim="800000"/>
            <a:headEnd/>
            <a:tailEnd/>
          </a:ln>
          <a:effectLst/>
        </p:spPr>
        <p:txBody>
          <a:bodyPr/>
          <a:lstStyle/>
          <a:p>
            <a:pPr marL="342900" indent="-342900" eaLnBrk="1" hangingPunct="1">
              <a:lnSpc>
                <a:spcPct val="80000"/>
              </a:lnSpc>
              <a:spcBef>
                <a:spcPct val="20000"/>
              </a:spcBef>
              <a:buClr>
                <a:schemeClr val="hlink"/>
              </a:buClr>
              <a:buSzPct val="80000"/>
              <a:buFont typeface="Wingdings" pitchFamily="2" charset="2"/>
              <a:buNone/>
              <a:defRPr/>
            </a:pPr>
            <a:endParaRPr lang="en-US" sz="2400">
              <a:effectLst>
                <a:outerShdw blurRad="38100" dist="38100" dir="2700000" algn="tl">
                  <a:srgbClr val="000000"/>
                </a:outerShdw>
              </a:effectLst>
              <a:latin typeface="Arial" pitchFamily="34" charset="0"/>
            </a:endParaRPr>
          </a:p>
          <a:p>
            <a:pPr marL="342900" indent="-342900" eaLnBrk="1" hangingPunct="1">
              <a:lnSpc>
                <a:spcPct val="80000"/>
              </a:lnSpc>
              <a:spcBef>
                <a:spcPct val="20000"/>
              </a:spcBef>
              <a:buClr>
                <a:schemeClr val="hlink"/>
              </a:buClr>
              <a:buSzPct val="80000"/>
              <a:buFont typeface="Wingdings" pitchFamily="2" charset="2"/>
              <a:buChar char="Ø"/>
              <a:defRPr/>
            </a:pPr>
            <a:r>
              <a:rPr lang="en-US" sz="3200">
                <a:effectLst>
                  <a:outerShdw blurRad="38100" dist="38100" dir="2700000" algn="tl">
                    <a:srgbClr val="000000"/>
                  </a:outerShdw>
                </a:effectLst>
                <a:latin typeface="Arial" pitchFamily="34" charset="0"/>
              </a:rPr>
              <a:t>Mental Mathematics and Estimation</a:t>
            </a:r>
            <a:endParaRPr lang="en-US" sz="2800">
              <a:effectLst>
                <a:outerShdw blurRad="38100" dist="38100" dir="2700000" algn="tl">
                  <a:srgbClr val="000000"/>
                </a:outerShdw>
              </a:effectLst>
              <a:latin typeface="Arial" pitchFamily="34" charset="0"/>
            </a:endParaRPr>
          </a:p>
          <a:p>
            <a:pPr marL="342900" indent="-342900" eaLnBrk="1" hangingPunct="1">
              <a:lnSpc>
                <a:spcPct val="80000"/>
              </a:lnSpc>
              <a:spcBef>
                <a:spcPct val="20000"/>
              </a:spcBef>
              <a:buClr>
                <a:schemeClr val="hlink"/>
              </a:buClr>
              <a:buSzPct val="80000"/>
              <a:buFont typeface="Wingdings" pitchFamily="2" charset="2"/>
              <a:buChar char="Ø"/>
              <a:defRPr/>
            </a:pPr>
            <a:endParaRPr lang="en-US" sz="3200">
              <a:effectLst>
                <a:outerShdw blurRad="38100" dist="38100" dir="2700000" algn="tl">
                  <a:srgbClr val="000000"/>
                </a:outerShdw>
              </a:effectLst>
              <a:latin typeface="Arial" pitchFamily="34" charset="0"/>
            </a:endParaRPr>
          </a:p>
          <a:p>
            <a:pPr marL="342900" indent="-342900" eaLnBrk="1" hangingPunct="1">
              <a:spcBef>
                <a:spcPct val="20000"/>
              </a:spcBef>
              <a:buClr>
                <a:schemeClr val="hlink"/>
              </a:buClr>
              <a:buSzPct val="80000"/>
              <a:buFont typeface="Wingdings" pitchFamily="2" charset="2"/>
              <a:buChar char="Ø"/>
              <a:defRPr/>
            </a:pPr>
            <a:r>
              <a:rPr lang="en-US" sz="3200">
                <a:effectLst>
                  <a:outerShdw blurRad="38100" dist="38100" dir="2700000" algn="tl">
                    <a:srgbClr val="000000"/>
                  </a:outerShdw>
                </a:effectLst>
                <a:latin typeface="Arial" pitchFamily="34" charset="0"/>
              </a:rPr>
              <a:t>Personal Strategies</a:t>
            </a:r>
          </a:p>
          <a:p>
            <a:pPr marL="342900" indent="-342900" eaLnBrk="1" hangingPunct="1">
              <a:spcBef>
                <a:spcPct val="20000"/>
              </a:spcBef>
              <a:buClr>
                <a:schemeClr val="hlink"/>
              </a:buClr>
              <a:buSzPct val="80000"/>
              <a:buFont typeface="Wingdings" pitchFamily="2" charset="2"/>
              <a:buChar char="Ø"/>
              <a:defRPr/>
            </a:pPr>
            <a:endParaRPr lang="en-US" sz="3200">
              <a:effectLst>
                <a:outerShdw blurRad="38100" dist="38100" dir="2700000" algn="tl">
                  <a:srgbClr val="000000"/>
                </a:outerShdw>
              </a:effectLst>
              <a:latin typeface="Arial" pitchFamily="34" charset="0"/>
            </a:endParaRPr>
          </a:p>
          <a:p>
            <a:pPr marL="342900" indent="-342900" eaLnBrk="1" hangingPunct="1">
              <a:lnSpc>
                <a:spcPct val="80000"/>
              </a:lnSpc>
              <a:spcBef>
                <a:spcPct val="20000"/>
              </a:spcBef>
              <a:buClr>
                <a:schemeClr val="hlink"/>
              </a:buClr>
              <a:buSzPct val="80000"/>
              <a:buFont typeface="Wingdings" pitchFamily="2" charset="2"/>
              <a:buChar char="Ø"/>
              <a:defRPr/>
            </a:pPr>
            <a:endParaRPr lang="en-US" sz="3200">
              <a:effectLst>
                <a:outerShdw blurRad="38100" dist="38100" dir="2700000" algn="tl">
                  <a:srgbClr val="000000"/>
                </a:outerShdw>
              </a:effectLst>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defRPr/>
            </a:pPr>
            <a:r>
              <a:rPr lang="en-US" sz="4000" b="1" smtClean="0"/>
              <a:t>Philosophy and Pedagogy</a:t>
            </a:r>
          </a:p>
        </p:txBody>
      </p:sp>
      <p:sp>
        <p:nvSpPr>
          <p:cNvPr id="76803" name="Rectangle 3"/>
          <p:cNvSpPr>
            <a:spLocks noGrp="1" noChangeArrowheads="1"/>
          </p:cNvSpPr>
          <p:nvPr>
            <p:ph type="body" idx="1"/>
          </p:nvPr>
        </p:nvSpPr>
        <p:spPr/>
        <p:txBody>
          <a:bodyPr/>
          <a:lstStyle/>
          <a:p>
            <a:r>
              <a:rPr lang="en-CA" b="1" i="1" dirty="0" smtClean="0">
                <a:solidFill>
                  <a:srgbClr val="C0C0C0"/>
                </a:solidFill>
              </a:rPr>
              <a:t>Individually</a:t>
            </a:r>
            <a:r>
              <a:rPr lang="en-CA" dirty="0" smtClean="0"/>
              <a:t>:  Write down your beliefs about teaching, learning and students</a:t>
            </a:r>
          </a:p>
          <a:p>
            <a:pPr eaLnBrk="1" hangingPunct="1">
              <a:defRPr/>
            </a:pPr>
            <a:endParaRPr lang="en-CA" dirty="0" smtClean="0"/>
          </a:p>
          <a:p>
            <a:pPr eaLnBrk="1" hangingPunct="1">
              <a:defRPr/>
            </a:pPr>
            <a:r>
              <a:rPr lang="en-CA" b="1" i="1" dirty="0" smtClean="0">
                <a:solidFill>
                  <a:srgbClr val="C0C0C0"/>
                </a:solidFill>
              </a:rPr>
              <a:t>As a Table</a:t>
            </a:r>
            <a:r>
              <a:rPr lang="en-CA" dirty="0" smtClean="0"/>
              <a:t>: What are some common beliefs you have?</a:t>
            </a:r>
          </a:p>
          <a:p>
            <a:pPr eaLnBrk="1" hangingPunct="1">
              <a:defRPr/>
            </a:pPr>
            <a:endParaRPr lang="en-CA" dirty="0" smtClean="0"/>
          </a:p>
          <a:p>
            <a:pPr eaLnBrk="1" hangingPunct="1">
              <a:defRPr/>
            </a:pPr>
            <a:r>
              <a:rPr lang="en-CA" dirty="0" smtClean="0"/>
              <a:t>How do your beliefs match with the Alberta Program of Studies?</a:t>
            </a:r>
          </a:p>
          <a:p>
            <a:pPr eaLnBrk="1" hangingPunct="1">
              <a:defRPr/>
            </a:pPr>
            <a:endParaRPr lang="en-CA" dirty="0" smtClean="0"/>
          </a:p>
          <a:p>
            <a:pPr eaLnBrk="1" hangingPunct="1">
              <a:buFont typeface="Wingdings" pitchFamily="2" charset="2"/>
              <a:buNone/>
              <a:defRPr/>
            </a:pPr>
            <a:endParaRPr lang="en-CA"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defRPr/>
            </a:pPr>
            <a:r>
              <a:rPr lang="en-US" sz="4000" b="1" smtClean="0"/>
              <a:t>Philosophy and Pedagogy</a:t>
            </a:r>
          </a:p>
        </p:txBody>
      </p:sp>
      <p:sp>
        <p:nvSpPr>
          <p:cNvPr id="76803" name="Rectangle 3"/>
          <p:cNvSpPr>
            <a:spLocks noGrp="1" noChangeArrowheads="1"/>
          </p:cNvSpPr>
          <p:nvPr>
            <p:ph type="body" idx="1"/>
          </p:nvPr>
        </p:nvSpPr>
        <p:spPr/>
        <p:txBody>
          <a:bodyPr/>
          <a:lstStyle/>
          <a:p>
            <a:pPr eaLnBrk="1" hangingPunct="1">
              <a:buFont typeface="Wingdings" pitchFamily="2" charset="2"/>
              <a:buNone/>
              <a:defRPr/>
            </a:pPr>
            <a:endParaRPr lang="en-CA" smtClean="0"/>
          </a:p>
          <a:p>
            <a:pPr eaLnBrk="1" hangingPunct="1">
              <a:defRPr/>
            </a:pPr>
            <a:r>
              <a:rPr lang="en-CA" smtClean="0"/>
              <a:t>Goals for Students (pp. 4)</a:t>
            </a:r>
          </a:p>
          <a:p>
            <a:pPr eaLnBrk="1" hangingPunct="1">
              <a:defRPr/>
            </a:pPr>
            <a:r>
              <a:rPr lang="en-US" smtClean="0"/>
              <a:t>Affective Domain</a:t>
            </a:r>
            <a:r>
              <a:rPr lang="en-CA" smtClean="0">
                <a:solidFill>
                  <a:schemeClr val="tx2"/>
                </a:solidFill>
              </a:rPr>
              <a:t> </a:t>
            </a:r>
            <a:r>
              <a:rPr lang="en-CA" smtClean="0"/>
              <a:t>(pp. 4)</a:t>
            </a:r>
            <a:endParaRPr lang="en-CA" smtClean="0">
              <a:solidFill>
                <a:schemeClr val="tx2"/>
              </a:solidFill>
            </a:endParaRPr>
          </a:p>
          <a:p>
            <a:pPr eaLnBrk="1" hangingPunct="1">
              <a:defRPr/>
            </a:pPr>
            <a:r>
              <a:rPr lang="en-CA" smtClean="0">
                <a:solidFill>
                  <a:schemeClr val="tx2"/>
                </a:solidFill>
              </a:rPr>
              <a:t>S</a:t>
            </a:r>
            <a:r>
              <a:rPr lang="en-US" smtClean="0"/>
              <a:t>even mathematical processes              </a:t>
            </a:r>
            <a:r>
              <a:rPr lang="en-CA" smtClean="0"/>
              <a:t>(pp. 6 – 10)</a:t>
            </a:r>
          </a:p>
          <a:p>
            <a:pPr eaLnBrk="1" hangingPunct="1">
              <a:defRPr/>
            </a:pPr>
            <a:r>
              <a:rPr lang="en-CA" smtClean="0"/>
              <a:t>Nature of Mathematics (pp. 11-13)</a:t>
            </a:r>
          </a:p>
          <a:p>
            <a:pPr eaLnBrk="1" hangingPunct="1">
              <a:defRPr/>
            </a:pPr>
            <a:endParaRPr lang="en-CA" smtClean="0"/>
          </a:p>
          <a:p>
            <a:pPr eaLnBrk="1" hangingPunct="1">
              <a:defRPr/>
            </a:pPr>
            <a:endParaRPr lang="en-CA" smtClean="0"/>
          </a:p>
          <a:p>
            <a:pPr eaLnBrk="1" hangingPunct="1">
              <a:buFont typeface="Wingdings" pitchFamily="2" charset="2"/>
              <a:buNone/>
              <a:defRPr/>
            </a:pPr>
            <a:endParaRPr lang="en-CA"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defRPr/>
            </a:pPr>
            <a:r>
              <a:rPr lang="en-US" sz="4000" b="1" smtClean="0"/>
              <a:t>Depth versus Breadth</a:t>
            </a:r>
          </a:p>
        </p:txBody>
      </p:sp>
      <p:sp>
        <p:nvSpPr>
          <p:cNvPr id="94211" name="Rectangle 3"/>
          <p:cNvSpPr>
            <a:spLocks noGrp="1" noChangeArrowheads="1"/>
          </p:cNvSpPr>
          <p:nvPr>
            <p:ph type="body" idx="1"/>
          </p:nvPr>
        </p:nvSpPr>
        <p:spPr/>
        <p:txBody>
          <a:bodyPr/>
          <a:lstStyle/>
          <a:p>
            <a:pPr eaLnBrk="1" hangingPunct="1">
              <a:defRPr/>
            </a:pPr>
            <a:r>
              <a:rPr lang="en-US" altLang="ja-JP" smtClean="0">
                <a:ea typeface="ＭＳ Ｐゴシック" charset="-128"/>
              </a:rPr>
              <a:t>Mathematical understandings and critical thinking skills</a:t>
            </a:r>
          </a:p>
          <a:p>
            <a:pPr eaLnBrk="1" hangingPunct="1">
              <a:defRPr/>
            </a:pPr>
            <a:r>
              <a:rPr lang="en-CA" smtClean="0">
                <a:ea typeface="ＭＳ Ｐゴシック" charset="-128"/>
              </a:rPr>
              <a:t>Developing a concept in multiple ways</a:t>
            </a:r>
          </a:p>
          <a:p>
            <a:pPr eaLnBrk="1" hangingPunct="1">
              <a:defRPr/>
            </a:pPr>
            <a:r>
              <a:rPr lang="en-CA" smtClean="0">
                <a:ea typeface="ＭＳ Ｐゴシック" charset="-128"/>
              </a:rPr>
              <a:t>Connections with other outcomes</a:t>
            </a:r>
          </a:p>
          <a:p>
            <a:pPr eaLnBrk="1" hangingPunct="1">
              <a:defRPr/>
            </a:pPr>
            <a:r>
              <a:rPr lang="en-CA" smtClean="0">
                <a:ea typeface="ＭＳ Ｐゴシック" charset="-128"/>
              </a:rPr>
              <a:t>Conceptual understanding</a:t>
            </a:r>
          </a:p>
          <a:p>
            <a:pPr eaLnBrk="1" hangingPunct="1">
              <a:defRPr/>
            </a:pPr>
            <a:r>
              <a:rPr lang="en-CA" smtClean="0">
                <a:ea typeface="ＭＳ Ｐゴシック" charset="-128"/>
              </a:rPr>
              <a:t>Demonstrate understanding in a variety of ways</a:t>
            </a:r>
            <a:endParaRPr lang="en-US" smtClean="0">
              <a:ea typeface="ＭＳ Ｐゴシック"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defRPr/>
            </a:pPr>
            <a:r>
              <a:rPr lang="en-US" sz="4000" b="1" smtClean="0"/>
              <a:t>Achievement Indicators</a:t>
            </a:r>
          </a:p>
        </p:txBody>
      </p:sp>
      <p:sp>
        <p:nvSpPr>
          <p:cNvPr id="91139" name="Rectangle 3"/>
          <p:cNvSpPr>
            <a:spLocks noGrp="1" noChangeArrowheads="1"/>
          </p:cNvSpPr>
          <p:nvPr>
            <p:ph type="body" idx="1"/>
          </p:nvPr>
        </p:nvSpPr>
        <p:spPr/>
        <p:txBody>
          <a:bodyPr/>
          <a:lstStyle/>
          <a:p>
            <a:pPr eaLnBrk="1" hangingPunct="1">
              <a:defRPr/>
            </a:pPr>
            <a:r>
              <a:rPr lang="en-CA" smtClean="0">
                <a:ea typeface="ＭＳ Ｐゴシック" charset="-128"/>
              </a:rPr>
              <a:t>Evidence a student has fully met the learning outcome</a:t>
            </a:r>
          </a:p>
          <a:p>
            <a:pPr eaLnBrk="1" hangingPunct="1">
              <a:defRPr/>
            </a:pPr>
            <a:r>
              <a:rPr lang="en-CA" smtClean="0">
                <a:ea typeface="ＭＳ Ｐゴシック" charset="-128"/>
              </a:rPr>
              <a:t>May include suggestions of tasks </a:t>
            </a:r>
          </a:p>
          <a:p>
            <a:pPr eaLnBrk="1" hangingPunct="1">
              <a:defRPr/>
            </a:pPr>
            <a:r>
              <a:rPr lang="en-CA" smtClean="0">
                <a:ea typeface="ＭＳ Ｐゴシック" charset="-128"/>
              </a:rPr>
              <a:t>One possible set of indicators</a:t>
            </a:r>
            <a:endParaRPr lang="en-US" smtClean="0">
              <a:ea typeface="ＭＳ Ｐゴシック" charset="-12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xfrm>
            <a:off x="442913" y="258763"/>
            <a:ext cx="8229600" cy="1143000"/>
          </a:xfrm>
        </p:spPr>
        <p:txBody>
          <a:bodyPr/>
          <a:lstStyle/>
          <a:p>
            <a:pPr eaLnBrk="1" hangingPunct="1">
              <a:defRPr/>
            </a:pPr>
            <a:r>
              <a:rPr lang="en-US" sz="4000" b="1" smtClean="0"/>
              <a:t>A Sample Outcome – 10C</a:t>
            </a:r>
          </a:p>
        </p:txBody>
      </p:sp>
      <p:graphicFrame>
        <p:nvGraphicFramePr>
          <p:cNvPr id="192524" name="Group 12"/>
          <p:cNvGraphicFramePr>
            <a:graphicFrameLocks noGrp="1"/>
          </p:cNvGraphicFramePr>
          <p:nvPr>
            <p:ph idx="1"/>
          </p:nvPr>
        </p:nvGraphicFramePr>
        <p:xfrm>
          <a:off x="428625" y="1787525"/>
          <a:ext cx="8229600" cy="4205288"/>
        </p:xfrm>
        <a:graphic>
          <a:graphicData uri="http://schemas.openxmlformats.org/drawingml/2006/table">
            <a:tbl>
              <a:tblPr/>
              <a:tblGrid>
                <a:gridCol w="3076575"/>
                <a:gridCol w="5153025"/>
              </a:tblGrid>
              <a:tr h="4205288">
                <a:tc>
                  <a:txBody>
                    <a:bodyPr/>
                    <a:lstStyle/>
                    <a:p>
                      <a:pPr marL="342900" marR="0" lvl="0" indent="-342900" algn="l"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CA" altLang="zh-CN" sz="28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charset="-122"/>
                          <a:cs typeface="Times New Roman" pitchFamily="18" charset="0"/>
                        </a:rPr>
                        <a:t>2. Demonstrate an understanding of relations and functions.</a:t>
                      </a:r>
                      <a:endParaRPr kumimoji="0" lang="en-US" altLang="zh-CN" sz="28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charset="-122"/>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CA" altLang="zh-CN" sz="2800" b="0" i="0" u="none" strike="noStrike" cap="none" normalizeH="0" baseline="0" smtClean="0">
                          <a:ln>
                            <a:noFill/>
                          </a:ln>
                          <a:solidFill>
                            <a:schemeClr val="tx1"/>
                          </a:solidFill>
                          <a:effectLst>
                            <a:outerShdw blurRad="38100" dist="38100" dir="2700000" algn="tl">
                              <a:srgbClr val="000000"/>
                            </a:outerShdw>
                          </a:effectLst>
                          <a:latin typeface="Arial" pitchFamily="34" charset="0"/>
                          <a:ea typeface="宋体" charset="-122"/>
                          <a:cs typeface="Times New Roman" pitchFamily="18" charset="0"/>
                        </a:rPr>
                        <a:t>	[C, R, V]</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174625" algn="l" defTabSz="914400" rtl="0" eaLnBrk="1" fontAlgn="base" latinLnBrk="0" hangingPunct="1">
                        <a:lnSpc>
                          <a:spcPct val="100000"/>
                        </a:lnSpc>
                        <a:spcBef>
                          <a:spcPct val="0"/>
                        </a:spcBef>
                        <a:spcAft>
                          <a:spcPct val="0"/>
                        </a:spcAft>
                        <a:buClr>
                          <a:schemeClr val="hlink"/>
                        </a:buClr>
                        <a:buSzPct val="80000"/>
                        <a:buFont typeface="Wingdings" pitchFamily="2" charset="2"/>
                        <a:buNone/>
                        <a:tabLst>
                          <a:tab pos="320675" algn="l"/>
                          <a:tab pos="457200" algn="l"/>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2.1  Explain, using examples, why some relations are not functions but all functions are relations.</a:t>
                      </a:r>
                    </a:p>
                    <a:p>
                      <a:pPr marL="174625" marR="0" lvl="0" indent="-174625" algn="l" defTabSz="914400" rtl="0" eaLnBrk="1" fontAlgn="base" latinLnBrk="0" hangingPunct="1">
                        <a:lnSpc>
                          <a:spcPct val="100000"/>
                        </a:lnSpc>
                        <a:spcBef>
                          <a:spcPct val="0"/>
                        </a:spcBef>
                        <a:spcAft>
                          <a:spcPct val="0"/>
                        </a:spcAft>
                        <a:buClr>
                          <a:schemeClr val="hlink"/>
                        </a:buClr>
                        <a:buSzPct val="80000"/>
                        <a:buFont typeface="Wingdings" pitchFamily="2" charset="2"/>
                        <a:buNone/>
                        <a:tabLst>
                          <a:tab pos="320675" algn="l"/>
                          <a:tab pos="457200" algn="l"/>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2.2  Determine if a set of ordered pairs represents a function.</a:t>
                      </a:r>
                    </a:p>
                    <a:p>
                      <a:pPr marL="174625" marR="0" lvl="0" indent="-174625" algn="l" defTabSz="914400" rtl="0" eaLnBrk="1" fontAlgn="base" latinLnBrk="0" hangingPunct="1">
                        <a:lnSpc>
                          <a:spcPct val="100000"/>
                        </a:lnSpc>
                        <a:spcBef>
                          <a:spcPct val="0"/>
                        </a:spcBef>
                        <a:spcAft>
                          <a:spcPct val="0"/>
                        </a:spcAft>
                        <a:buClr>
                          <a:schemeClr val="hlink"/>
                        </a:buClr>
                        <a:buSzPct val="80000"/>
                        <a:buFont typeface="Wingdings" pitchFamily="2" charset="2"/>
                        <a:buNone/>
                        <a:tabLst>
                          <a:tab pos="320675" algn="l"/>
                          <a:tab pos="457200" algn="l"/>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2.3  Sort a set of graphs as functions or non-functions.</a:t>
                      </a:r>
                    </a:p>
                    <a:p>
                      <a:pPr marL="174625" marR="0" lvl="0" indent="-174625" algn="l" defTabSz="914400" rtl="0" eaLnBrk="1" fontAlgn="base" latinLnBrk="0" hangingPunct="1">
                        <a:lnSpc>
                          <a:spcPct val="100000"/>
                        </a:lnSpc>
                        <a:spcBef>
                          <a:spcPct val="0"/>
                        </a:spcBef>
                        <a:spcAft>
                          <a:spcPct val="0"/>
                        </a:spcAft>
                        <a:buClr>
                          <a:schemeClr val="hlink"/>
                        </a:buClr>
                        <a:buSzPct val="80000"/>
                        <a:buFont typeface="Wingdings" pitchFamily="2" charset="2"/>
                        <a:buNone/>
                        <a:tabLst>
                          <a:tab pos="320675" algn="l"/>
                          <a:tab pos="457200" algn="l"/>
                        </a:tabLst>
                      </a:pPr>
                      <a:r>
                        <a:rPr kumimoji="0" lang="en-US" sz="2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2.4  Generalize and explain rules for determining whether graphs and sets of ordered pairs represent functions.</a:t>
                      </a:r>
                      <a:endParaRPr kumimoji="0" lang="en-US" sz="24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comic - math phobia"/>
          <p:cNvPicPr>
            <a:picLocks noChangeAspect="1" noChangeArrowheads="1"/>
          </p:cNvPicPr>
          <p:nvPr/>
        </p:nvPicPr>
        <p:blipFill>
          <a:blip r:embed="rId3"/>
          <a:srcRect/>
          <a:stretch>
            <a:fillRect/>
          </a:stretch>
        </p:blipFill>
        <p:spPr bwMode="auto">
          <a:xfrm>
            <a:off x="1916113" y="0"/>
            <a:ext cx="5311775" cy="6858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rogression through courses - picture.JPG"/>
          <p:cNvPicPr/>
          <p:nvPr/>
        </p:nvPicPr>
        <p:blipFill>
          <a:blip r:embed="rId3"/>
          <a:srcRect/>
          <a:stretch>
            <a:fillRect/>
          </a:stretch>
        </p:blipFill>
        <p:spPr bwMode="auto">
          <a:xfrm>
            <a:off x="304800" y="246744"/>
            <a:ext cx="8606971" cy="637177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defRPr/>
            </a:pPr>
            <a:r>
              <a:rPr lang="en-CA" sz="4000" b="1" smtClean="0"/>
              <a:t>Mathematics 10-3</a:t>
            </a:r>
            <a:endParaRPr lang="en-US" sz="4000" b="1" smtClean="0"/>
          </a:p>
        </p:txBody>
      </p:sp>
      <p:sp>
        <p:nvSpPr>
          <p:cNvPr id="98307" name="Rectangle 3"/>
          <p:cNvSpPr>
            <a:spLocks noGrp="1" noChangeArrowheads="1"/>
          </p:cNvSpPr>
          <p:nvPr>
            <p:ph type="body" idx="1"/>
          </p:nvPr>
        </p:nvSpPr>
        <p:spPr/>
        <p:txBody>
          <a:bodyPr/>
          <a:lstStyle/>
          <a:p>
            <a:pPr eaLnBrk="1" hangingPunct="1">
              <a:lnSpc>
                <a:spcPct val="110000"/>
              </a:lnSpc>
              <a:buSzPct val="135000"/>
              <a:buFontTx/>
              <a:buChar char="•"/>
              <a:defRPr/>
            </a:pPr>
            <a:r>
              <a:rPr lang="en-CA" sz="2800" smtClean="0">
                <a:ea typeface="ＭＳ Ｐゴシック" charset="-128"/>
              </a:rPr>
              <a:t>Projects</a:t>
            </a:r>
            <a:r>
              <a:rPr lang="en-CA" sz="2800" smtClean="0">
                <a:solidFill>
                  <a:schemeClr val="tx2"/>
                </a:solidFill>
                <a:ea typeface="ＭＳ Ｐゴシック" charset="-128"/>
              </a:rPr>
              <a:t> should form the foundation for learning</a:t>
            </a:r>
          </a:p>
          <a:p>
            <a:pPr eaLnBrk="1" hangingPunct="1">
              <a:lnSpc>
                <a:spcPct val="110000"/>
              </a:lnSpc>
              <a:buSzPct val="135000"/>
              <a:buFontTx/>
              <a:buChar char="•"/>
              <a:defRPr/>
            </a:pPr>
            <a:r>
              <a:rPr lang="en-CA" sz="2800" smtClean="0">
                <a:solidFill>
                  <a:schemeClr val="tx2"/>
                </a:solidFill>
                <a:ea typeface="ＭＳ Ｐゴシック" charset="-128"/>
              </a:rPr>
              <a:t>Problems and projects must be authentic, context-based and have experiences directly related to trades, certified occupations and the workforce </a:t>
            </a:r>
          </a:p>
          <a:p>
            <a:pPr eaLnBrk="1" hangingPunct="1">
              <a:lnSpc>
                <a:spcPct val="110000"/>
              </a:lnSpc>
              <a:buSzPct val="135000"/>
              <a:buFontTx/>
              <a:buChar char="•"/>
              <a:defRPr/>
            </a:pPr>
            <a:r>
              <a:rPr lang="en-CA" sz="2800" smtClean="0">
                <a:solidFill>
                  <a:schemeClr val="tx2"/>
                </a:solidFill>
                <a:ea typeface="ＭＳ Ｐゴシック" charset="-128"/>
              </a:rPr>
              <a:t>Links between concepts should be made to demonstrate the transferability of mathematical process to solve problems</a:t>
            </a:r>
            <a:endParaRPr lang="en-US" sz="2800" smtClean="0">
              <a:solidFill>
                <a:schemeClr val="tx2"/>
              </a:solidFill>
              <a:ea typeface="ＭＳ Ｐゴシック"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food fight cartoons, food fight cartoon, food fight picture, food fight pictures, food fight image, food fight images, food fight illustration, food fight illustrations"/>
          <p:cNvPicPr>
            <a:picLocks noChangeAspect="1" noChangeArrowheads="1"/>
          </p:cNvPicPr>
          <p:nvPr/>
        </p:nvPicPr>
        <p:blipFill>
          <a:blip r:embed="rId3"/>
          <a:srcRect/>
          <a:stretch>
            <a:fillRect/>
          </a:stretch>
        </p:blipFill>
        <p:spPr bwMode="auto">
          <a:xfrm>
            <a:off x="1817688" y="0"/>
            <a:ext cx="490378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defRPr/>
            </a:pPr>
            <a:r>
              <a:rPr lang="en-US" sz="4000" b="1" smtClean="0"/>
              <a:t>Combined Grade 10 Course</a:t>
            </a:r>
          </a:p>
        </p:txBody>
      </p:sp>
      <p:sp>
        <p:nvSpPr>
          <p:cNvPr id="140291" name="Rectangle 3"/>
          <p:cNvSpPr>
            <a:spLocks noGrp="1" noChangeArrowheads="1"/>
          </p:cNvSpPr>
          <p:nvPr>
            <p:ph type="body" idx="1"/>
          </p:nvPr>
        </p:nvSpPr>
        <p:spPr/>
        <p:txBody>
          <a:bodyPr/>
          <a:lstStyle/>
          <a:p>
            <a:pPr eaLnBrk="1" hangingPunct="1">
              <a:defRPr/>
            </a:pPr>
            <a:r>
              <a:rPr lang="en-US" smtClean="0">
                <a:ea typeface="ＭＳ Ｐゴシック" charset="-128"/>
              </a:rPr>
              <a:t>This course is designed to develop students’ mathematical understandings and critical thinking skills necessary to transition into either the ‘-1’ or ‘-2’ course sequence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eaLnBrk="1" hangingPunct="1">
              <a:defRPr/>
            </a:pPr>
            <a:r>
              <a:rPr lang="en-CA" sz="4000" b="1" smtClean="0"/>
              <a:t>Mathematics ‘-2’</a:t>
            </a:r>
            <a:endParaRPr lang="en-US" sz="4000" b="1" smtClean="0"/>
          </a:p>
        </p:txBody>
      </p:sp>
      <p:sp>
        <p:nvSpPr>
          <p:cNvPr id="144387" name="Rectangle 3"/>
          <p:cNvSpPr>
            <a:spLocks noGrp="1" noChangeArrowheads="1"/>
          </p:cNvSpPr>
          <p:nvPr>
            <p:ph type="body" idx="1"/>
          </p:nvPr>
        </p:nvSpPr>
        <p:spPr/>
        <p:txBody>
          <a:bodyPr/>
          <a:lstStyle/>
          <a:p>
            <a:pPr eaLnBrk="1" hangingPunct="1">
              <a:defRPr/>
            </a:pPr>
            <a:r>
              <a:rPr lang="en-US" smtClean="0">
                <a:ea typeface="ＭＳ Ｐゴシック" charset="-128"/>
              </a:rPr>
              <a:t>Experiential, contextual learning should be the dominant pedagogy for this pathway</a:t>
            </a:r>
          </a:p>
          <a:p>
            <a:pPr eaLnBrk="1" hangingPunct="1">
              <a:defRPr/>
            </a:pPr>
            <a:r>
              <a:rPr lang="en-US" smtClean="0">
                <a:ea typeface="ＭＳ Ｐゴシック" charset="-128"/>
              </a:rPr>
              <a:t>Technology is expected. Specific technology is not referenced as various technologies can be used to achieve the outcomes</a:t>
            </a:r>
          </a:p>
          <a:p>
            <a:pPr eaLnBrk="1" hangingPunct="1">
              <a:defRPr/>
            </a:pPr>
            <a:r>
              <a:rPr lang="en-US" smtClean="0">
                <a:ea typeface="ＭＳ Ｐゴシック" charset="-128"/>
              </a:rPr>
              <a:t>Projects are an important component of this pathway</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defRPr/>
            </a:pPr>
            <a:r>
              <a:rPr lang="en-CA" sz="4000" b="1" smtClean="0"/>
              <a:t>Mathematics </a:t>
            </a:r>
            <a:r>
              <a:rPr lang="en-US" sz="4000" b="1" smtClean="0"/>
              <a:t>‘-1’</a:t>
            </a:r>
          </a:p>
        </p:txBody>
      </p:sp>
      <p:sp>
        <p:nvSpPr>
          <p:cNvPr id="146435" name="Rectangle 3"/>
          <p:cNvSpPr>
            <a:spLocks noGrp="1" noChangeArrowheads="1"/>
          </p:cNvSpPr>
          <p:nvPr>
            <p:ph type="body" idx="1"/>
          </p:nvPr>
        </p:nvSpPr>
        <p:spPr/>
        <p:txBody>
          <a:bodyPr/>
          <a:lstStyle/>
          <a:p>
            <a:pPr eaLnBrk="1" hangingPunct="1">
              <a:defRPr/>
            </a:pPr>
            <a:r>
              <a:rPr lang="en-CA" smtClean="0">
                <a:solidFill>
                  <a:schemeClr val="tx2"/>
                </a:solidFill>
              </a:rPr>
              <a:t>Develop</a:t>
            </a:r>
            <a:r>
              <a:rPr lang="en-CA" smtClean="0"/>
              <a:t> a conceptual and procedural understanding of mathematics </a:t>
            </a:r>
          </a:p>
          <a:p>
            <a:pPr eaLnBrk="1" hangingPunct="1">
              <a:defRPr/>
            </a:pPr>
            <a:r>
              <a:rPr lang="en-CA" smtClean="0">
                <a:solidFill>
                  <a:schemeClr val="tx2"/>
                </a:solidFill>
              </a:rPr>
              <a:t>Meaningful</a:t>
            </a:r>
            <a:r>
              <a:rPr lang="en-CA" smtClean="0"/>
              <a:t> contexts should be used in examples, problems and projects</a:t>
            </a:r>
          </a:p>
          <a:p>
            <a:pPr eaLnBrk="1" hangingPunct="1">
              <a:defRPr/>
            </a:pPr>
            <a:r>
              <a:rPr lang="en-CA" smtClean="0">
                <a:ea typeface="ＭＳ Ｐゴシック" charset="-128"/>
              </a:rPr>
              <a:t>Links between concepts should be made explicit whenever possible (outcomes should not be viewed as discrete)</a:t>
            </a:r>
          </a:p>
          <a:p>
            <a:pPr eaLnBrk="1" hangingPunct="1">
              <a:defRPr/>
            </a:pPr>
            <a:r>
              <a:rPr lang="en-CA" smtClean="0">
                <a:ea typeface="ＭＳ Ｐゴシック" charset="-128"/>
              </a:rPr>
              <a:t>Projects should be used to solidify learning</a:t>
            </a:r>
            <a:endParaRPr lang="en-CA"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eaLnBrk="1" hangingPunct="1">
              <a:defRPr/>
            </a:pPr>
            <a:r>
              <a:rPr lang="en-US" sz="4000" b="1" smtClean="0">
                <a:cs typeface="Times New Roman" pitchFamily="18" charset="0"/>
              </a:rPr>
              <a:t>Implementation Timelines</a:t>
            </a:r>
          </a:p>
        </p:txBody>
      </p:sp>
      <p:graphicFrame>
        <p:nvGraphicFramePr>
          <p:cNvPr id="148522" name="Group 42"/>
          <p:cNvGraphicFramePr>
            <a:graphicFrameLocks noGrp="1"/>
          </p:cNvGraphicFramePr>
          <p:nvPr>
            <p:ph idx="1"/>
          </p:nvPr>
        </p:nvGraphicFramePr>
        <p:xfrm>
          <a:off x="457200" y="2224088"/>
          <a:ext cx="8229600" cy="2611438"/>
        </p:xfrm>
        <a:graphic>
          <a:graphicData uri="http://schemas.openxmlformats.org/drawingml/2006/table">
            <a:tbl>
              <a:tblPr/>
              <a:tblGrid>
                <a:gridCol w="2570163"/>
                <a:gridCol w="1797050"/>
                <a:gridCol w="1885950"/>
                <a:gridCol w="1976437"/>
              </a:tblGrid>
              <a:tr h="754063">
                <a:tc>
                  <a:txBody>
                    <a:bodyPr/>
                    <a:lstStyle/>
                    <a:p>
                      <a:pPr marL="0" marR="0" lvl="0" indent="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endParaRPr kumimoji="0" lang="en-CA" sz="2400" b="1" i="0" u="none" strike="noStrike" cap="none" normalizeH="0" baseline="0" smtClean="0">
                        <a:ln>
                          <a:noFill/>
                        </a:ln>
                        <a:solidFill>
                          <a:srgbClr val="FFFFFF"/>
                        </a:solidFill>
                        <a:effectLst>
                          <a:outerShdw blurRad="38100" dist="38100" dir="2700000" algn="tl">
                            <a:srgbClr val="000000"/>
                          </a:outerShdw>
                        </a:effectLst>
                        <a:latin typeface="Arial"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CC00"/>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CA" sz="2400" b="1" i="0" u="none" strike="noStrike" cap="none" normalizeH="0" baseline="0" smtClean="0">
                          <a:ln>
                            <a:noFill/>
                          </a:ln>
                          <a:solidFill>
                            <a:srgbClr val="FFFFFF"/>
                          </a:solidFill>
                          <a:effectLst>
                            <a:outerShdw blurRad="38100" dist="38100" dir="2700000" algn="tl">
                              <a:srgbClr val="000000"/>
                            </a:outerShdw>
                          </a:effectLst>
                          <a:latin typeface="Arial" pitchFamily="34" charset="0"/>
                        </a:rPr>
                        <a:t>2010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CC00"/>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CA" sz="2400" b="1" i="0" u="none" strike="noStrike" cap="none" normalizeH="0" baseline="0" smtClean="0">
                          <a:ln>
                            <a:noFill/>
                          </a:ln>
                          <a:solidFill>
                            <a:srgbClr val="FFFFFF"/>
                          </a:solidFill>
                          <a:effectLst>
                            <a:outerShdw blurRad="38100" dist="38100" dir="2700000" algn="tl">
                              <a:srgbClr val="000000"/>
                            </a:outerShdw>
                          </a:effectLst>
                          <a:latin typeface="Arial" pitchFamily="34" charset="0"/>
                        </a:rPr>
                        <a:t>2011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CC00"/>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CA" sz="2400" b="1" i="0" u="none" strike="noStrike" cap="none" normalizeH="0" baseline="0" smtClean="0">
                          <a:ln>
                            <a:noFill/>
                          </a:ln>
                          <a:solidFill>
                            <a:srgbClr val="FFFFFF"/>
                          </a:solidFill>
                          <a:effectLst>
                            <a:outerShdw blurRad="38100" dist="38100" dir="2700000" algn="tl">
                              <a:srgbClr val="000000"/>
                            </a:outerShdw>
                          </a:effectLst>
                          <a:latin typeface="Arial" pitchFamily="34" charset="0"/>
                        </a:rPr>
                        <a:t>2012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CC00"/>
                    </a:solidFill>
                  </a:tcPr>
                </a:tc>
              </a:tr>
              <a:tr h="1857375">
                <a:tc>
                  <a:txBody>
                    <a:bodyPr/>
                    <a:lstStyle/>
                    <a:p>
                      <a:pPr marL="0" marR="0" lvl="0" indent="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CA" sz="2400" b="0" i="0" u="none" strike="noStrike" cap="none" normalizeH="0" baseline="0" smtClean="0">
                          <a:ln>
                            <a:noFill/>
                          </a:ln>
                          <a:solidFill>
                            <a:srgbClr val="000000"/>
                          </a:solidFill>
                          <a:effectLst>
                            <a:outerShdw blurRad="38100" dist="38100" dir="2700000" algn="tl">
                              <a:srgbClr val="FFFFFF"/>
                            </a:outerShdw>
                          </a:effectLst>
                          <a:latin typeface="Arial" pitchFamily="34" charset="0"/>
                        </a:rPr>
                        <a:t>Provincial Implementation (English and French)</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CC00"/>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CA" sz="2400" b="0" i="0" u="none" strike="noStrike" cap="none" normalizeH="0" baseline="0" smtClean="0">
                          <a:ln>
                            <a:noFill/>
                          </a:ln>
                          <a:solidFill>
                            <a:srgbClr val="000000"/>
                          </a:solidFill>
                          <a:effectLst>
                            <a:outerShdw blurRad="38100" dist="38100" dir="2700000" algn="tl">
                              <a:srgbClr val="FFFFFF"/>
                            </a:outerShdw>
                          </a:effectLst>
                          <a:latin typeface="Arial" pitchFamily="34" charset="0"/>
                        </a:rPr>
                        <a:t>Grade 10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CC00"/>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CA" sz="2400" b="0" i="0" u="none" strike="noStrike" cap="none" normalizeH="0" baseline="0" smtClean="0">
                          <a:ln>
                            <a:noFill/>
                          </a:ln>
                          <a:solidFill>
                            <a:srgbClr val="000000"/>
                          </a:solidFill>
                          <a:effectLst>
                            <a:outerShdw blurRad="38100" dist="38100" dir="2700000" algn="tl">
                              <a:srgbClr val="FFFFFF"/>
                            </a:outerShdw>
                          </a:effectLst>
                          <a:latin typeface="Arial" pitchFamily="34" charset="0"/>
                        </a:rPr>
                        <a:t>Grade 11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CC00"/>
                    </a:solid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Pct val="80000"/>
                        <a:buFont typeface="Wingdings" pitchFamily="2" charset="2"/>
                        <a:buNone/>
                        <a:tabLst/>
                      </a:pPr>
                      <a:r>
                        <a:rPr kumimoji="0" lang="en-CA" sz="2400" b="0" i="0" u="none" strike="noStrike" cap="none" normalizeH="0" baseline="0" smtClean="0">
                          <a:ln>
                            <a:noFill/>
                          </a:ln>
                          <a:solidFill>
                            <a:srgbClr val="000000"/>
                          </a:solidFill>
                          <a:effectLst>
                            <a:outerShdw blurRad="38100" dist="38100" dir="2700000" algn="tl">
                              <a:srgbClr val="FFFFFF"/>
                            </a:outerShdw>
                          </a:effectLst>
                          <a:latin typeface="Arial" pitchFamily="34" charset="0"/>
                        </a:rPr>
                        <a:t>Grade 12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CC00"/>
                    </a:solid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eaLnBrk="1" hangingPunct="1">
              <a:defRPr/>
            </a:pPr>
            <a:r>
              <a:rPr lang="en-US" sz="4000" b="1" dirty="0" smtClean="0"/>
              <a:t>Post-Secondary Acceptance</a:t>
            </a:r>
          </a:p>
        </p:txBody>
      </p:sp>
      <p:sp>
        <p:nvSpPr>
          <p:cNvPr id="155651" name="Rectangle 3"/>
          <p:cNvSpPr>
            <a:spLocks noGrp="1" noChangeArrowheads="1"/>
          </p:cNvSpPr>
          <p:nvPr>
            <p:ph type="body" idx="1"/>
          </p:nvPr>
        </p:nvSpPr>
        <p:spPr/>
        <p:txBody>
          <a:bodyPr/>
          <a:lstStyle/>
          <a:p>
            <a:pPr eaLnBrk="1" hangingPunct="1">
              <a:lnSpc>
                <a:spcPct val="90000"/>
              </a:lnSpc>
              <a:defRPr/>
            </a:pPr>
            <a:r>
              <a:rPr lang="en-US" dirty="0" smtClean="0"/>
              <a:t>Ongoing dialogue with post-secondary institutions to gain acceptance for Mathematics 30-2 for admission to some programs:</a:t>
            </a:r>
          </a:p>
          <a:p>
            <a:pPr lvl="1" eaLnBrk="1" hangingPunct="1">
              <a:lnSpc>
                <a:spcPct val="90000"/>
              </a:lnSpc>
              <a:defRPr/>
            </a:pPr>
            <a:r>
              <a:rPr lang="en-US" dirty="0" smtClean="0"/>
              <a:t>University of Alberta, University of Calgary, University of </a:t>
            </a:r>
            <a:r>
              <a:rPr lang="en-US" dirty="0" err="1" smtClean="0"/>
              <a:t>Lethbridge</a:t>
            </a:r>
            <a:endParaRPr lang="en-US" dirty="0" smtClean="0"/>
          </a:p>
          <a:p>
            <a:pPr lvl="1" eaLnBrk="1" hangingPunct="1">
              <a:lnSpc>
                <a:spcPct val="90000"/>
              </a:lnSpc>
              <a:defRPr/>
            </a:pPr>
            <a:r>
              <a:rPr lang="en-US" dirty="0" smtClean="0"/>
              <a:t>NAIT and SAIT</a:t>
            </a:r>
          </a:p>
          <a:p>
            <a:pPr lvl="1" eaLnBrk="1" hangingPunct="1">
              <a:lnSpc>
                <a:spcPct val="90000"/>
              </a:lnSpc>
              <a:defRPr/>
            </a:pPr>
            <a:r>
              <a:rPr lang="en-US" dirty="0" smtClean="0"/>
              <a:t>Grant </a:t>
            </a:r>
            <a:r>
              <a:rPr lang="en-US" dirty="0" err="1" smtClean="0"/>
              <a:t>MacEwan</a:t>
            </a:r>
            <a:r>
              <a:rPr lang="en-US" dirty="0" smtClean="0"/>
              <a:t> and Mount Royal</a:t>
            </a:r>
          </a:p>
          <a:p>
            <a:pPr lvl="1" eaLnBrk="1" hangingPunct="1">
              <a:lnSpc>
                <a:spcPct val="90000"/>
              </a:lnSpc>
              <a:defRPr/>
            </a:pPr>
            <a:r>
              <a:rPr lang="en-US" dirty="0" smtClean="0"/>
              <a:t>Concordia University College (Applied 30 for Business)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Post-Secondary Acceptance</a:t>
            </a:r>
            <a:endParaRPr lang="en-US" dirty="0"/>
          </a:p>
        </p:txBody>
      </p:sp>
      <p:sp>
        <p:nvSpPr>
          <p:cNvPr id="3" name="Content Placeholder 2"/>
          <p:cNvSpPr>
            <a:spLocks noGrp="1"/>
          </p:cNvSpPr>
          <p:nvPr>
            <p:ph idx="1"/>
          </p:nvPr>
        </p:nvSpPr>
        <p:spPr/>
        <p:txBody>
          <a:bodyPr/>
          <a:lstStyle/>
          <a:p>
            <a:pPr marL="342900" lvl="1" indent="-342900">
              <a:buClr>
                <a:schemeClr val="hlink"/>
              </a:buClr>
              <a:buSzPct val="80000"/>
              <a:buFont typeface="Wingdings" pitchFamily="2" charset="2"/>
              <a:buChar char="Ø"/>
            </a:pPr>
            <a:r>
              <a:rPr lang="en-US" dirty="0" smtClean="0"/>
              <a:t>Current List of Post-Secondary Acceptance  of Applied program- </a:t>
            </a:r>
            <a:r>
              <a:rPr lang="en-US" dirty="0" smtClean="0">
                <a:hlinkClick r:id="rId3"/>
              </a:rPr>
              <a:t>http://education.alberta.ca/teachers/program/math/info/post-sec.aspx</a:t>
            </a:r>
            <a:r>
              <a:rPr lang="en-US" dirty="0" smtClean="0"/>
              <a:t> </a:t>
            </a:r>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Approved Publishers</a:t>
            </a:r>
            <a:endParaRPr lang="en-US" dirty="0"/>
          </a:p>
        </p:txBody>
      </p:sp>
      <p:sp>
        <p:nvSpPr>
          <p:cNvPr id="3" name="Content Placeholder 2"/>
          <p:cNvSpPr>
            <a:spLocks noGrp="1"/>
          </p:cNvSpPr>
          <p:nvPr>
            <p:ph idx="1"/>
          </p:nvPr>
        </p:nvSpPr>
        <p:spPr/>
        <p:txBody>
          <a:bodyPr/>
          <a:lstStyle/>
          <a:p>
            <a:r>
              <a:rPr lang="en-US" dirty="0" smtClean="0"/>
              <a:t>Foundations of Mathematics and Pre-calculus Grade 10 course</a:t>
            </a:r>
          </a:p>
          <a:p>
            <a:pPr lvl="1"/>
            <a:r>
              <a:rPr lang="en-US" dirty="0" smtClean="0"/>
              <a:t>McGraw-Hill Ryerson</a:t>
            </a:r>
          </a:p>
          <a:p>
            <a:pPr lvl="1"/>
            <a:r>
              <a:rPr lang="en-US" dirty="0" smtClean="0"/>
              <a:t>Pearson Educational Press </a:t>
            </a:r>
          </a:p>
          <a:p>
            <a:r>
              <a:rPr lang="en-US" dirty="0" smtClean="0"/>
              <a:t>Apprenticeship and Workplace Mathematics Grades 10, 11 and 12</a:t>
            </a:r>
          </a:p>
          <a:p>
            <a:pPr lvl="1"/>
            <a:r>
              <a:rPr lang="en-US" dirty="0" smtClean="0"/>
              <a:t>Announcement coming soon</a:t>
            </a:r>
          </a:p>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Thoughts</a:t>
            </a:r>
            <a:endParaRPr lang="en-US" dirty="0"/>
          </a:p>
        </p:txBody>
      </p:sp>
      <p:sp>
        <p:nvSpPr>
          <p:cNvPr id="3" name="Content Placeholder 2"/>
          <p:cNvSpPr>
            <a:spLocks noGrp="1"/>
          </p:cNvSpPr>
          <p:nvPr>
            <p:ph idx="1"/>
          </p:nvPr>
        </p:nvSpPr>
        <p:spPr>
          <a:xfrm>
            <a:off x="442686" y="1306286"/>
            <a:ext cx="8229600" cy="4718277"/>
          </a:xfrm>
        </p:spPr>
        <p:txBody>
          <a:bodyPr/>
          <a:lstStyle/>
          <a:p>
            <a:r>
              <a:rPr lang="en-US" dirty="0" smtClean="0"/>
              <a:t>The following slide is a suggested list of discussion questions.</a:t>
            </a:r>
          </a:p>
          <a:p>
            <a:endParaRPr lang="en-US" dirty="0" smtClean="0"/>
          </a:p>
          <a:p>
            <a:r>
              <a:rPr lang="en-US" dirty="0" smtClean="0"/>
              <a:t>Please choose a recorder at your location</a:t>
            </a:r>
          </a:p>
          <a:p>
            <a:endParaRPr lang="en-US" dirty="0" smtClean="0"/>
          </a:p>
          <a:p>
            <a:r>
              <a:rPr lang="en-US" dirty="0" smtClean="0"/>
              <a:t>Summarize the big ideas of your discussion questions</a:t>
            </a:r>
          </a:p>
          <a:p>
            <a:endParaRPr lang="en-US" dirty="0" smtClean="0"/>
          </a:p>
          <a:p>
            <a:r>
              <a:rPr lang="en-US" dirty="0" smtClean="0"/>
              <a:t>Choose a reporter who will share with the larger group</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Thoughts</a:t>
            </a:r>
            <a:endParaRPr lang="en-US" dirty="0"/>
          </a:p>
        </p:txBody>
      </p:sp>
      <p:sp>
        <p:nvSpPr>
          <p:cNvPr id="3" name="Content Placeholder 2"/>
          <p:cNvSpPr>
            <a:spLocks noGrp="1"/>
          </p:cNvSpPr>
          <p:nvPr>
            <p:ph idx="1"/>
          </p:nvPr>
        </p:nvSpPr>
        <p:spPr/>
        <p:txBody>
          <a:bodyPr/>
          <a:lstStyle/>
          <a:p>
            <a:r>
              <a:rPr lang="en-US" dirty="0" smtClean="0"/>
              <a:t>At your location discuss the following:</a:t>
            </a:r>
          </a:p>
          <a:p>
            <a:pPr lvl="1"/>
            <a:r>
              <a:rPr lang="en-US" b="1" dirty="0" smtClean="0"/>
              <a:t>What are your initial thoughts?</a:t>
            </a:r>
          </a:p>
          <a:p>
            <a:pPr lvl="2"/>
            <a:r>
              <a:rPr lang="en-US" i="1" dirty="0" smtClean="0"/>
              <a:t>From a teacher perspective</a:t>
            </a:r>
          </a:p>
          <a:p>
            <a:pPr lvl="2"/>
            <a:r>
              <a:rPr lang="en-US" i="1" dirty="0" smtClean="0"/>
              <a:t>From a student perspective</a:t>
            </a:r>
          </a:p>
          <a:p>
            <a:pPr lvl="1"/>
            <a:r>
              <a:rPr lang="en-US" b="1" dirty="0" smtClean="0"/>
              <a:t>What are your concerns?</a:t>
            </a:r>
          </a:p>
          <a:p>
            <a:pPr lvl="2"/>
            <a:r>
              <a:rPr lang="en-US" i="1" dirty="0" smtClean="0"/>
              <a:t>From a teacher perspective</a:t>
            </a:r>
          </a:p>
          <a:p>
            <a:pPr lvl="2"/>
            <a:r>
              <a:rPr lang="en-US" i="1" dirty="0" smtClean="0"/>
              <a:t>From a student perspective</a:t>
            </a:r>
          </a:p>
          <a:p>
            <a:pPr lvl="1"/>
            <a:r>
              <a:rPr lang="en-US" b="1" dirty="0" smtClean="0"/>
              <a:t>What will you need to be successful?</a:t>
            </a:r>
          </a:p>
          <a:p>
            <a:pPr lvl="2"/>
            <a:r>
              <a:rPr lang="en-US" i="1" dirty="0" smtClean="0"/>
              <a:t>From a teacher perspective</a:t>
            </a:r>
          </a:p>
          <a:p>
            <a:pPr lvl="2"/>
            <a:r>
              <a:rPr lang="en-US" i="1" dirty="0" smtClean="0"/>
              <a:t>From a student perspective</a:t>
            </a:r>
          </a:p>
          <a:p>
            <a:pPr lvl="1"/>
            <a:endParaRPr lang="en-US" dirty="0" smtClean="0"/>
          </a:p>
          <a:p>
            <a:pPr lvl="1"/>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descr="math_comic"/>
          <p:cNvPicPr>
            <a:picLocks noChangeAspect="1" noChangeArrowheads="1"/>
          </p:cNvPicPr>
          <p:nvPr/>
        </p:nvPicPr>
        <p:blipFill>
          <a:blip r:embed="rId3"/>
          <a:srcRect/>
          <a:stretch>
            <a:fillRect/>
          </a:stretch>
        </p:blipFill>
        <p:spPr bwMode="auto">
          <a:xfrm>
            <a:off x="1911350" y="182563"/>
            <a:ext cx="5321300" cy="649287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eaLnBrk="1" hangingPunct="1">
              <a:defRPr/>
            </a:pPr>
            <a:r>
              <a:rPr lang="en-US" sz="4000" b="1" smtClean="0">
                <a:latin typeface="Engravers MT" pitchFamily="18" charset="0"/>
              </a:rPr>
              <a:t>Chicken McNuggets</a:t>
            </a:r>
          </a:p>
        </p:txBody>
      </p:sp>
      <p:sp>
        <p:nvSpPr>
          <p:cNvPr id="210947" name="Rectangle 3"/>
          <p:cNvSpPr>
            <a:spLocks noGrp="1" noChangeArrowheads="1"/>
          </p:cNvSpPr>
          <p:nvPr>
            <p:ph type="body" idx="1"/>
          </p:nvPr>
        </p:nvSpPr>
        <p:spPr/>
        <p:txBody>
          <a:bodyPr/>
          <a:lstStyle/>
          <a:p>
            <a:pPr eaLnBrk="1" hangingPunct="1">
              <a:lnSpc>
                <a:spcPct val="90000"/>
              </a:lnSpc>
              <a:buFont typeface="Wingdings" pitchFamily="2" charset="2"/>
              <a:buNone/>
              <a:defRPr/>
            </a:pPr>
            <a:r>
              <a:rPr lang="en-US" sz="2400" dirty="0" smtClean="0"/>
              <a:t>McDonalds sells Chicken </a:t>
            </a:r>
            <a:r>
              <a:rPr lang="en-US" sz="2400" dirty="0" err="1" smtClean="0"/>
              <a:t>McNuggets</a:t>
            </a:r>
            <a:r>
              <a:rPr lang="en-US" sz="2400" dirty="0" smtClean="0"/>
              <a:t> in boxes of 6, 9, or 20. Obviously one could purchase exactly 15 </a:t>
            </a:r>
            <a:r>
              <a:rPr lang="en-US" sz="2400" dirty="0" err="1" smtClean="0"/>
              <a:t>McNuggets</a:t>
            </a:r>
            <a:r>
              <a:rPr lang="en-US" sz="2400" dirty="0" smtClean="0"/>
              <a:t> by buying a box of 6 and a box of 9.</a:t>
            </a:r>
          </a:p>
          <a:p>
            <a:pPr eaLnBrk="1" hangingPunct="1">
              <a:lnSpc>
                <a:spcPct val="90000"/>
              </a:lnSpc>
              <a:buFont typeface="Wingdings" pitchFamily="2" charset="2"/>
              <a:buNone/>
              <a:defRPr/>
            </a:pPr>
            <a:endParaRPr lang="en-US" sz="2400" dirty="0" smtClean="0"/>
          </a:p>
          <a:p>
            <a:pPr eaLnBrk="1" hangingPunct="1">
              <a:lnSpc>
                <a:spcPct val="90000"/>
              </a:lnSpc>
              <a:buFont typeface="Wingdings" pitchFamily="2" charset="2"/>
              <a:buNone/>
              <a:defRPr/>
            </a:pPr>
            <a:r>
              <a:rPr lang="en-US" sz="2400" dirty="0" smtClean="0"/>
              <a:t>Could you purchase </a:t>
            </a:r>
            <a:r>
              <a:rPr lang="en-US" sz="2400" b="1" dirty="0" smtClean="0"/>
              <a:t>exactly </a:t>
            </a:r>
            <a:r>
              <a:rPr lang="en-US" sz="2400" dirty="0" smtClean="0"/>
              <a:t>17 </a:t>
            </a:r>
            <a:r>
              <a:rPr lang="en-US" sz="2400" dirty="0" err="1" smtClean="0"/>
              <a:t>McNuggets</a:t>
            </a:r>
            <a:r>
              <a:rPr lang="en-US" sz="2400" dirty="0" smtClean="0"/>
              <a:t>?</a:t>
            </a:r>
          </a:p>
          <a:p>
            <a:pPr eaLnBrk="1" hangingPunct="1">
              <a:lnSpc>
                <a:spcPct val="90000"/>
              </a:lnSpc>
              <a:buFont typeface="Wingdings" pitchFamily="2" charset="2"/>
              <a:buNone/>
              <a:defRPr/>
            </a:pPr>
            <a:endParaRPr lang="en-US" sz="2400" dirty="0" smtClean="0"/>
          </a:p>
          <a:p>
            <a:pPr eaLnBrk="1" hangingPunct="1">
              <a:lnSpc>
                <a:spcPct val="90000"/>
              </a:lnSpc>
              <a:buFont typeface="Wingdings" pitchFamily="2" charset="2"/>
              <a:buNone/>
              <a:defRPr/>
            </a:pPr>
            <a:r>
              <a:rPr lang="en-US" sz="2400" dirty="0" smtClean="0"/>
              <a:t>How would you purchase </a:t>
            </a:r>
            <a:r>
              <a:rPr lang="en-US" sz="2400" b="1" dirty="0" smtClean="0"/>
              <a:t>exactly </a:t>
            </a:r>
            <a:r>
              <a:rPr lang="en-US" sz="2400" dirty="0" smtClean="0"/>
              <a:t>53 </a:t>
            </a:r>
            <a:r>
              <a:rPr lang="en-US" sz="2400" dirty="0" err="1" smtClean="0"/>
              <a:t>McNuggets</a:t>
            </a:r>
            <a:r>
              <a:rPr lang="en-US" sz="2400" dirty="0" smtClean="0"/>
              <a:t>?</a:t>
            </a:r>
          </a:p>
          <a:p>
            <a:pPr eaLnBrk="1" hangingPunct="1">
              <a:lnSpc>
                <a:spcPct val="90000"/>
              </a:lnSpc>
              <a:buFont typeface="Wingdings" pitchFamily="2" charset="2"/>
              <a:buNone/>
              <a:defRPr/>
            </a:pPr>
            <a:endParaRPr lang="en-US" sz="2400" dirty="0" smtClean="0"/>
          </a:p>
          <a:p>
            <a:pPr eaLnBrk="1" hangingPunct="1">
              <a:lnSpc>
                <a:spcPct val="90000"/>
              </a:lnSpc>
              <a:buFont typeface="Wingdings" pitchFamily="2" charset="2"/>
              <a:buNone/>
              <a:defRPr/>
            </a:pPr>
            <a:r>
              <a:rPr lang="en-US" sz="2400" dirty="0" smtClean="0"/>
              <a:t>What is the largest number for which it is </a:t>
            </a:r>
            <a:r>
              <a:rPr lang="en-US" sz="2400" b="1" dirty="0" smtClean="0"/>
              <a:t>impossible</a:t>
            </a:r>
            <a:r>
              <a:rPr lang="en-US" sz="2400" dirty="0" smtClean="0"/>
              <a:t> to purchase exactly that number of </a:t>
            </a:r>
            <a:r>
              <a:rPr lang="en-US" sz="2400" dirty="0" err="1" smtClean="0"/>
              <a:t>McNuggets</a:t>
            </a:r>
            <a:r>
              <a:rPr lang="en-US" sz="2400" dirty="0" smtClean="0"/>
              <a: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5587" name="Rectangle 3"/>
          <p:cNvSpPr>
            <a:spLocks noGrp="1" noChangeArrowheads="1"/>
          </p:cNvSpPr>
          <p:nvPr>
            <p:ph type="title"/>
          </p:nvPr>
        </p:nvSpPr>
        <p:spPr/>
        <p:txBody>
          <a:bodyPr/>
          <a:lstStyle/>
          <a:p>
            <a:pPr eaLnBrk="1" hangingPunct="1">
              <a:defRPr/>
            </a:pPr>
            <a:r>
              <a:rPr lang="en-US" sz="4000" b="1" smtClean="0"/>
              <a:t>Contact Information</a:t>
            </a:r>
          </a:p>
        </p:txBody>
      </p:sp>
      <p:sp>
        <p:nvSpPr>
          <p:cNvPr id="195588" name="Rectangle 4"/>
          <p:cNvSpPr>
            <a:spLocks noGrp="1" noChangeArrowheads="1"/>
          </p:cNvSpPr>
          <p:nvPr>
            <p:ph type="body" idx="1"/>
          </p:nvPr>
        </p:nvSpPr>
        <p:spPr/>
        <p:txBody>
          <a:bodyPr/>
          <a:lstStyle/>
          <a:p>
            <a:pPr eaLnBrk="1" hangingPunct="1">
              <a:lnSpc>
                <a:spcPct val="80000"/>
              </a:lnSpc>
              <a:buFont typeface="Wingdings" pitchFamily="2" charset="2"/>
              <a:buNone/>
              <a:defRPr/>
            </a:pPr>
            <a:r>
              <a:rPr lang="en-US" altLang="zh-CN" sz="2000" smtClean="0">
                <a:ea typeface="宋体" charset="-122"/>
              </a:rPr>
              <a:t>	</a:t>
            </a:r>
          </a:p>
          <a:p>
            <a:pPr eaLnBrk="1" hangingPunct="1">
              <a:lnSpc>
                <a:spcPct val="80000"/>
              </a:lnSpc>
              <a:buFont typeface="Wingdings" pitchFamily="2" charset="2"/>
              <a:buNone/>
              <a:defRPr/>
            </a:pPr>
            <a:r>
              <a:rPr lang="en-US" altLang="zh-CN" sz="2000" smtClean="0">
                <a:ea typeface="宋体" charset="-122"/>
              </a:rPr>
              <a:t>Christine Henzel </a:t>
            </a:r>
          </a:p>
          <a:p>
            <a:pPr eaLnBrk="1" hangingPunct="1">
              <a:lnSpc>
                <a:spcPct val="80000"/>
              </a:lnSpc>
              <a:buFont typeface="Wingdings" pitchFamily="2" charset="2"/>
              <a:buNone/>
              <a:defRPr/>
            </a:pPr>
            <a:r>
              <a:rPr lang="en-US" altLang="zh-CN" sz="2000" smtClean="0">
                <a:ea typeface="宋体" charset="-122"/>
              </a:rPr>
              <a:t>	Mathematics Resource Manager</a:t>
            </a:r>
          </a:p>
          <a:p>
            <a:pPr eaLnBrk="1" hangingPunct="1">
              <a:lnSpc>
                <a:spcPct val="80000"/>
              </a:lnSpc>
              <a:buFont typeface="Wingdings" pitchFamily="2" charset="2"/>
              <a:buNone/>
              <a:defRPr/>
            </a:pPr>
            <a:r>
              <a:rPr lang="en-US" altLang="zh-CN" sz="2000" smtClean="0">
                <a:ea typeface="宋体" charset="-122"/>
              </a:rPr>
              <a:t>	Learning &amp; Teaching Resources</a:t>
            </a:r>
          </a:p>
          <a:p>
            <a:pPr eaLnBrk="1" hangingPunct="1">
              <a:lnSpc>
                <a:spcPct val="80000"/>
              </a:lnSpc>
              <a:buFont typeface="Wingdings" pitchFamily="2" charset="2"/>
              <a:buNone/>
              <a:defRPr/>
            </a:pPr>
            <a:r>
              <a:rPr lang="en-US" altLang="zh-CN" sz="2000" smtClean="0">
                <a:ea typeface="宋体" charset="-122"/>
              </a:rPr>
              <a:t>	Phone: 780-415-8958</a:t>
            </a:r>
          </a:p>
          <a:p>
            <a:pPr eaLnBrk="1" hangingPunct="1">
              <a:lnSpc>
                <a:spcPct val="80000"/>
              </a:lnSpc>
              <a:buFont typeface="Wingdings" pitchFamily="2" charset="2"/>
              <a:buNone/>
              <a:defRPr/>
            </a:pPr>
            <a:r>
              <a:rPr lang="en-US" altLang="zh-CN" sz="2000" smtClean="0">
                <a:ea typeface="宋体" charset="-122"/>
              </a:rPr>
              <a:t>	</a:t>
            </a:r>
            <a:r>
              <a:rPr lang="en-US" altLang="zh-CN" sz="2000" smtClean="0">
                <a:ea typeface="宋体" charset="-122"/>
                <a:hlinkClick r:id="rId3"/>
              </a:rPr>
              <a:t>Christine.Henzel@gov.ab.ca</a:t>
            </a:r>
            <a:r>
              <a:rPr lang="en-US" altLang="zh-CN" sz="2000" smtClean="0">
                <a:ea typeface="宋体" charset="-122"/>
              </a:rPr>
              <a:t> </a:t>
            </a:r>
          </a:p>
          <a:p>
            <a:pPr eaLnBrk="1" hangingPunct="1">
              <a:lnSpc>
                <a:spcPct val="80000"/>
              </a:lnSpc>
              <a:defRPr/>
            </a:pPr>
            <a:endParaRPr lang="en-CA" sz="2000" smtClean="0">
              <a:ea typeface="ＭＳ Ｐゴシック" charset="-128"/>
            </a:endParaRPr>
          </a:p>
          <a:p>
            <a:pPr eaLnBrk="1" hangingPunct="1">
              <a:lnSpc>
                <a:spcPct val="80000"/>
              </a:lnSpc>
              <a:defRPr/>
            </a:pPr>
            <a:endParaRPr lang="en-US" sz="2000" smtClean="0"/>
          </a:p>
          <a:p>
            <a:pPr eaLnBrk="1" hangingPunct="1">
              <a:lnSpc>
                <a:spcPct val="80000"/>
              </a:lnSpc>
              <a:buFont typeface="Wingdings" pitchFamily="2" charset="2"/>
              <a:buNone/>
              <a:defRPr/>
            </a:pPr>
            <a:r>
              <a:rPr lang="en-US" sz="2000" smtClean="0"/>
              <a:t>Jennifer Dolecki	</a:t>
            </a:r>
          </a:p>
          <a:p>
            <a:pPr eaLnBrk="1" hangingPunct="1">
              <a:lnSpc>
                <a:spcPct val="80000"/>
              </a:lnSpc>
              <a:buFont typeface="Wingdings" pitchFamily="2" charset="2"/>
              <a:buNone/>
              <a:defRPr/>
            </a:pPr>
            <a:r>
              <a:rPr lang="en-US" sz="2000" smtClean="0"/>
              <a:t>	Program Manager, K–12 Mathematics</a:t>
            </a:r>
          </a:p>
          <a:p>
            <a:pPr eaLnBrk="1" hangingPunct="1">
              <a:lnSpc>
                <a:spcPct val="80000"/>
              </a:lnSpc>
              <a:buFont typeface="Wingdings" pitchFamily="2" charset="2"/>
              <a:buNone/>
              <a:defRPr/>
            </a:pPr>
            <a:r>
              <a:rPr lang="en-US" sz="2000" smtClean="0"/>
              <a:t>	Curriculum Branch</a:t>
            </a:r>
          </a:p>
          <a:p>
            <a:pPr eaLnBrk="1" hangingPunct="1">
              <a:lnSpc>
                <a:spcPct val="80000"/>
              </a:lnSpc>
              <a:buFont typeface="Wingdings" pitchFamily="2" charset="2"/>
              <a:buNone/>
              <a:defRPr/>
            </a:pPr>
            <a:r>
              <a:rPr lang="en-US" sz="2000" smtClean="0"/>
              <a:t>	Phone:  780-427-5628</a:t>
            </a:r>
          </a:p>
          <a:p>
            <a:pPr eaLnBrk="1" hangingPunct="1">
              <a:lnSpc>
                <a:spcPct val="80000"/>
              </a:lnSpc>
              <a:buFont typeface="Wingdings" pitchFamily="2" charset="2"/>
              <a:buNone/>
              <a:defRPr/>
            </a:pPr>
            <a:r>
              <a:rPr lang="en-US" sz="2000" smtClean="0"/>
              <a:t>	</a:t>
            </a:r>
            <a:r>
              <a:rPr lang="en-US" sz="2000" smtClean="0">
                <a:hlinkClick r:id="rId4"/>
              </a:rPr>
              <a:t>Jennifer.Dolecki@gov.ab.ca</a:t>
            </a:r>
            <a:r>
              <a:rPr lang="en-US" sz="2000" smtClean="0"/>
              <a:t> </a:t>
            </a:r>
          </a:p>
          <a:p>
            <a:pPr eaLnBrk="1" hangingPunct="1">
              <a:lnSpc>
                <a:spcPct val="80000"/>
              </a:lnSpc>
              <a:defRPr/>
            </a:pPr>
            <a:endParaRPr lang="en-US" sz="2000" smtClean="0">
              <a:ea typeface="ＭＳ Ｐゴシック" charset="-128"/>
            </a:endParaRP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3" name="Rectangle 3"/>
          <p:cNvSpPr>
            <a:spLocks noGrp="1" noChangeArrowheads="1"/>
          </p:cNvSpPr>
          <p:nvPr>
            <p:ph type="body" idx="1"/>
          </p:nvPr>
        </p:nvSpPr>
        <p:spPr/>
        <p:txBody>
          <a:bodyPr/>
          <a:lstStyle/>
          <a:p>
            <a:pPr eaLnBrk="1" hangingPunct="1">
              <a:buFont typeface="Wingdings" pitchFamily="2" charset="2"/>
              <a:buNone/>
              <a:defRPr/>
            </a:pPr>
            <a:r>
              <a:rPr lang="en-US" smtClean="0"/>
              <a:t>What if the McNuggets were available in boxes of 7, 11 and 17? </a:t>
            </a:r>
          </a:p>
          <a:p>
            <a:pPr eaLnBrk="1" hangingPunct="1">
              <a:buFont typeface="Wingdings" pitchFamily="2" charset="2"/>
              <a:buNone/>
              <a:defRPr/>
            </a:pPr>
            <a:endParaRPr lang="en-US" smtClean="0"/>
          </a:p>
          <a:p>
            <a:pPr eaLnBrk="1" hangingPunct="1">
              <a:buFont typeface="Wingdings" pitchFamily="2" charset="2"/>
              <a:buNone/>
              <a:defRPr/>
            </a:pPr>
            <a:r>
              <a:rPr lang="en-US" smtClean="0"/>
              <a:t>What is the largest number for which it is impossible to purchase </a:t>
            </a:r>
            <a:r>
              <a:rPr lang="en-US" b="1" smtClean="0"/>
              <a:t>exactly</a:t>
            </a:r>
            <a:r>
              <a:rPr lang="en-US" smtClean="0"/>
              <a:t> that number of McNuggets?</a:t>
            </a:r>
          </a:p>
        </p:txBody>
      </p:sp>
      <p:sp>
        <p:nvSpPr>
          <p:cNvPr id="215047" name="Rectangle 7"/>
          <p:cNvSpPr>
            <a:spLocks noGrp="1" noChangeArrowheads="1"/>
          </p:cNvSpPr>
          <p:nvPr>
            <p:ph type="title"/>
          </p:nvPr>
        </p:nvSpPr>
        <p:spPr/>
        <p:txBody>
          <a:bodyPr anchorCtr="0"/>
          <a:lstStyle/>
          <a:p>
            <a:pPr eaLnBrk="1" hangingPunct="1">
              <a:defRPr/>
            </a:pPr>
            <a:r>
              <a:rPr lang="en-US" sz="4000" b="1" smtClean="0">
                <a:latin typeface="Engravers MT" pitchFamily="18" charset="0"/>
              </a:rPr>
              <a:t>Chicken McNuggets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5" descr="ch900910.jpg"/>
          <p:cNvPicPr>
            <a:picLocks noChangeAspect="1" noChangeArrowheads="1"/>
          </p:cNvPicPr>
          <p:nvPr/>
        </p:nvPicPr>
        <p:blipFill>
          <a:blip r:embed="rId3"/>
          <a:srcRect/>
          <a:stretch>
            <a:fillRect/>
          </a:stretch>
        </p:blipFill>
        <p:spPr bwMode="auto">
          <a:xfrm>
            <a:off x="41275" y="1319213"/>
            <a:ext cx="9102725" cy="2957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pPr eaLnBrk="1" hangingPunct="1">
              <a:defRPr/>
            </a:pPr>
            <a:r>
              <a:rPr lang="en-US" sz="4000" b="1" smtClean="0"/>
              <a:t>Western and Northern Canadian Protocol (WNCP)</a:t>
            </a:r>
          </a:p>
        </p:txBody>
      </p:sp>
      <p:sp>
        <p:nvSpPr>
          <p:cNvPr id="190467" name="Rectangle 3"/>
          <p:cNvSpPr>
            <a:spLocks noGrp="1" noChangeArrowheads="1"/>
          </p:cNvSpPr>
          <p:nvPr>
            <p:ph type="body" idx="1"/>
          </p:nvPr>
        </p:nvSpPr>
        <p:spPr/>
        <p:txBody>
          <a:bodyPr/>
          <a:lstStyle/>
          <a:p>
            <a:pPr eaLnBrk="1" hangingPunct="1">
              <a:buFont typeface="Wingdings" pitchFamily="2" charset="2"/>
              <a:buNone/>
              <a:defRPr/>
            </a:pPr>
            <a:r>
              <a:rPr lang="en-US" smtClean="0"/>
              <a:t>Partnership among the Ministries of Education of:</a:t>
            </a:r>
          </a:p>
          <a:p>
            <a:pPr eaLnBrk="1" hangingPunct="1">
              <a:defRPr/>
            </a:pPr>
            <a:r>
              <a:rPr lang="en-US" sz="2800" smtClean="0"/>
              <a:t>Alberta				•  Nunavut</a:t>
            </a:r>
          </a:p>
          <a:p>
            <a:pPr eaLnBrk="1" hangingPunct="1">
              <a:defRPr/>
            </a:pPr>
            <a:r>
              <a:rPr lang="en-US" sz="2800" smtClean="0"/>
              <a:t>British Columbia		•  Saskatchewan</a:t>
            </a:r>
          </a:p>
          <a:p>
            <a:pPr eaLnBrk="1" hangingPunct="1">
              <a:defRPr/>
            </a:pPr>
            <a:r>
              <a:rPr lang="en-US" sz="2800" smtClean="0"/>
              <a:t>Manitoba				•  Yukon</a:t>
            </a:r>
          </a:p>
          <a:p>
            <a:pPr eaLnBrk="1" hangingPunct="1">
              <a:defRPr/>
            </a:pPr>
            <a:r>
              <a:rPr lang="en-US" sz="2800" smtClean="0"/>
              <a:t>Northwest Territories</a:t>
            </a:r>
          </a:p>
          <a:p>
            <a:pPr eaLnBrk="1" hangingPunct="1">
              <a:buFont typeface="Wingdings" pitchFamily="2" charset="2"/>
              <a:buNone/>
              <a:defRPr/>
            </a:pPr>
            <a:r>
              <a:rPr lang="en-US" smtClean="0"/>
              <a:t>	In order to collaborate on matters relating to    K–12 education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pPr eaLnBrk="1" hangingPunct="1">
              <a:defRPr/>
            </a:pPr>
            <a:r>
              <a:rPr lang="en-US" sz="4000" b="1" smtClean="0"/>
              <a:t>Guiding Principles I</a:t>
            </a:r>
          </a:p>
        </p:txBody>
      </p:sp>
      <p:sp>
        <p:nvSpPr>
          <p:cNvPr id="181251" name="Rectangle 3"/>
          <p:cNvSpPr>
            <a:spLocks noGrp="1" noChangeArrowheads="1"/>
          </p:cNvSpPr>
          <p:nvPr>
            <p:ph type="body" idx="1"/>
          </p:nvPr>
        </p:nvSpPr>
        <p:spPr/>
        <p:txBody>
          <a:bodyPr/>
          <a:lstStyle/>
          <a:p>
            <a:pPr eaLnBrk="1" hangingPunct="1">
              <a:defRPr/>
            </a:pPr>
            <a:r>
              <a:rPr lang="en-US" smtClean="0"/>
              <a:t>Improve transition from Grade 9 to Grade 10 Mathematics</a:t>
            </a:r>
          </a:p>
          <a:p>
            <a:pPr eaLnBrk="1" hangingPunct="1">
              <a:defRPr/>
            </a:pPr>
            <a:r>
              <a:rPr lang="en-US" smtClean="0"/>
              <a:t>Reduce number of topics in the 10-12 Mathematics programs</a:t>
            </a:r>
          </a:p>
          <a:p>
            <a:pPr eaLnBrk="1" hangingPunct="1">
              <a:defRPr/>
            </a:pPr>
            <a:r>
              <a:rPr lang="en-US" smtClean="0"/>
              <a:t>Provide greater opportunity for transfer between the course sequences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eaLnBrk="1" hangingPunct="1">
              <a:defRPr/>
            </a:pPr>
            <a:r>
              <a:rPr lang="en-US" sz="4000" b="1" smtClean="0"/>
              <a:t>Guiding Principles II</a:t>
            </a:r>
          </a:p>
        </p:txBody>
      </p:sp>
      <p:sp>
        <p:nvSpPr>
          <p:cNvPr id="183299" name="Rectangle 3"/>
          <p:cNvSpPr>
            <a:spLocks noGrp="1" noChangeArrowheads="1"/>
          </p:cNvSpPr>
          <p:nvPr>
            <p:ph type="body" idx="1"/>
          </p:nvPr>
        </p:nvSpPr>
        <p:spPr/>
        <p:txBody>
          <a:bodyPr/>
          <a:lstStyle/>
          <a:p>
            <a:pPr eaLnBrk="1" hangingPunct="1">
              <a:defRPr/>
            </a:pPr>
            <a:r>
              <a:rPr lang="en-US" smtClean="0"/>
              <a:t>Develop programs that facilitate transition from high school to:</a:t>
            </a:r>
          </a:p>
          <a:p>
            <a:pPr lvl="1" eaLnBrk="1" hangingPunct="1">
              <a:defRPr/>
            </a:pPr>
            <a:r>
              <a:rPr lang="en-US" smtClean="0"/>
              <a:t>post-secondary programs that may require calculus</a:t>
            </a:r>
          </a:p>
          <a:p>
            <a:pPr lvl="1" eaLnBrk="1" hangingPunct="1">
              <a:defRPr/>
            </a:pPr>
            <a:r>
              <a:rPr lang="en-US" smtClean="0"/>
              <a:t>post-secondary programs that will not require calculus</a:t>
            </a:r>
          </a:p>
          <a:p>
            <a:pPr lvl="1" eaLnBrk="1" hangingPunct="1">
              <a:defRPr/>
            </a:pPr>
            <a:r>
              <a:rPr lang="en-US" smtClean="0"/>
              <a:t>college/technical programs</a:t>
            </a:r>
          </a:p>
          <a:p>
            <a:pPr lvl="1" eaLnBrk="1" hangingPunct="1">
              <a:defRPr/>
            </a:pPr>
            <a:r>
              <a:rPr lang="en-US" smtClean="0"/>
              <a:t>apprenticeship programs</a:t>
            </a:r>
          </a:p>
          <a:p>
            <a:pPr lvl="1" eaLnBrk="1" hangingPunct="1">
              <a:defRPr/>
            </a:pPr>
            <a:r>
              <a:rPr lang="en-US" smtClean="0"/>
              <a:t>direct entry into the workforce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eaLnBrk="1" hangingPunct="1">
              <a:defRPr/>
            </a:pPr>
            <a:r>
              <a:rPr lang="en-US" sz="4000" b="1" smtClean="0"/>
              <a:t>Feedback from Alberta Stakeholders</a:t>
            </a:r>
          </a:p>
        </p:txBody>
      </p:sp>
      <p:sp>
        <p:nvSpPr>
          <p:cNvPr id="185347" name="Rectangle 3"/>
          <p:cNvSpPr>
            <a:spLocks noGrp="1" noChangeArrowheads="1"/>
          </p:cNvSpPr>
          <p:nvPr>
            <p:ph type="body" idx="1"/>
          </p:nvPr>
        </p:nvSpPr>
        <p:spPr/>
        <p:txBody>
          <a:bodyPr/>
          <a:lstStyle/>
          <a:p>
            <a:pPr eaLnBrk="1" hangingPunct="1">
              <a:lnSpc>
                <a:spcPct val="90000"/>
              </a:lnSpc>
              <a:defRPr/>
            </a:pPr>
            <a:r>
              <a:rPr lang="en-US" altLang="zh-CN" sz="2800" smtClean="0">
                <a:ea typeface="宋体" charset="-122"/>
              </a:rPr>
              <a:t>Need for transferability between course sequences at the Grade 12 level</a:t>
            </a:r>
          </a:p>
          <a:p>
            <a:pPr eaLnBrk="1" hangingPunct="1">
              <a:lnSpc>
                <a:spcPct val="90000"/>
              </a:lnSpc>
              <a:defRPr/>
            </a:pPr>
            <a:r>
              <a:rPr lang="en-US" altLang="zh-CN" sz="2800" smtClean="0">
                <a:ea typeface="宋体" charset="-122"/>
              </a:rPr>
              <a:t>Need for the middle sequence to provide access to post-secondary educational opportunities</a:t>
            </a:r>
            <a:endParaRPr lang="en-US" sz="2800" smtClean="0"/>
          </a:p>
          <a:p>
            <a:pPr eaLnBrk="1" hangingPunct="1">
              <a:lnSpc>
                <a:spcPct val="90000"/>
              </a:lnSpc>
              <a:defRPr/>
            </a:pPr>
            <a:r>
              <a:rPr lang="en-US" altLang="zh-CN" sz="2800" smtClean="0">
                <a:ea typeface="宋体" charset="-122"/>
              </a:rPr>
              <a:t>Need for more algebra in the middle sequence</a:t>
            </a:r>
          </a:p>
          <a:p>
            <a:pPr eaLnBrk="1" hangingPunct="1">
              <a:lnSpc>
                <a:spcPct val="90000"/>
              </a:lnSpc>
              <a:buFont typeface="Wingdings" pitchFamily="2" charset="2"/>
              <a:buNone/>
              <a:defRPr/>
            </a:pPr>
            <a:endParaRPr lang="en-US" sz="2800" smtClean="0">
              <a:ea typeface="宋体" charset="-122"/>
            </a:endParaRPr>
          </a:p>
          <a:p>
            <a:pPr eaLnBrk="1" hangingPunct="1">
              <a:lnSpc>
                <a:spcPct val="90000"/>
              </a:lnSpc>
              <a:buFont typeface="Wingdings" pitchFamily="2" charset="2"/>
              <a:buNone/>
              <a:defRPr/>
            </a:pPr>
            <a:r>
              <a:rPr lang="en-US" sz="2800" smtClean="0">
                <a:ea typeface="宋体" charset="-122"/>
              </a:rPr>
              <a:t>	Therefore, Alberta withdrew from the WNCP for the middle pathway (</a:t>
            </a:r>
            <a:r>
              <a:rPr lang="en-US" sz="2800" i="1" smtClean="0">
                <a:ea typeface="宋体" charset="-122"/>
              </a:rPr>
              <a:t>Foundations of Mathematics</a:t>
            </a:r>
            <a:r>
              <a:rPr lang="en-US" sz="2800" smtClean="0">
                <a:ea typeface="宋体" charset="-122"/>
              </a:rPr>
              <a:t>) and wrote its own middle course sequence called Mathematics 20-2 and 30-2</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Ripple">
  <a:themeElements>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Ripp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Ripple</Template>
  <TotalTime>8394</TotalTime>
  <Words>2299</Words>
  <Application>Microsoft Office PowerPoint</Application>
  <PresentationFormat>On-screen Show (4:3)</PresentationFormat>
  <Paragraphs>365</Paragraphs>
  <Slides>30</Slides>
  <Notes>30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Ripple</vt:lpstr>
      <vt:lpstr>The Revised High School Mathematics Program of Studies </vt:lpstr>
      <vt:lpstr>Slide 2</vt:lpstr>
      <vt:lpstr>Chicken McNuggets</vt:lpstr>
      <vt:lpstr>Chicken McNuggets</vt:lpstr>
      <vt:lpstr>Slide 5</vt:lpstr>
      <vt:lpstr>Western and Northern Canadian Protocol (WNCP)</vt:lpstr>
      <vt:lpstr>Guiding Principles I</vt:lpstr>
      <vt:lpstr>Guiding Principles II</vt:lpstr>
      <vt:lpstr>Feedback from Alberta Stakeholders</vt:lpstr>
      <vt:lpstr>Alberta Program of Studies</vt:lpstr>
      <vt:lpstr>Changes in the K-12 Program</vt:lpstr>
      <vt:lpstr>Philosophy and Pedagogy</vt:lpstr>
      <vt:lpstr>Philosophy and Pedagogy</vt:lpstr>
      <vt:lpstr>Depth versus Breadth</vt:lpstr>
      <vt:lpstr>Achievement Indicators</vt:lpstr>
      <vt:lpstr>A Sample Outcome – 10C</vt:lpstr>
      <vt:lpstr>Slide 17</vt:lpstr>
      <vt:lpstr>Slide 18</vt:lpstr>
      <vt:lpstr>Mathematics 10-3</vt:lpstr>
      <vt:lpstr>Combined Grade 10 Course</vt:lpstr>
      <vt:lpstr>Mathematics ‘-2’</vt:lpstr>
      <vt:lpstr>Mathematics ‘-1’</vt:lpstr>
      <vt:lpstr>Implementation Timelines</vt:lpstr>
      <vt:lpstr>Post-Secondary Acceptance</vt:lpstr>
      <vt:lpstr>Post-Secondary Acceptance</vt:lpstr>
      <vt:lpstr>Approved Publishers</vt:lpstr>
      <vt:lpstr>Thoughts</vt:lpstr>
      <vt:lpstr>Thoughts</vt:lpstr>
      <vt:lpstr>Slide 29</vt:lpstr>
      <vt:lpstr>Contact Information</vt:lpstr>
    </vt:vector>
  </TitlesOfParts>
  <Company>Province of British Columbia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BCAMT Fall Conference 2002 North Surrey Secondary</dc:title>
  <dc:creator>Richard V. DeMerchant</dc:creator>
  <cp:lastModifiedBy>Margo Nygard</cp:lastModifiedBy>
  <cp:revision>305</cp:revision>
  <cp:lastPrinted>2009-04-22T19:24:48Z</cp:lastPrinted>
  <dcterms:created xsi:type="dcterms:W3CDTF">2002-10-23T16:56:36Z</dcterms:created>
  <dcterms:modified xsi:type="dcterms:W3CDTF">2009-05-19T05:15:50Z</dcterms:modified>
</cp:coreProperties>
</file>